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2"/>
  </p:notesMasterIdLst>
  <p:sldIdLst>
    <p:sldId id="256" r:id="rId5"/>
    <p:sldId id="257" r:id="rId6"/>
    <p:sldId id="258" r:id="rId7"/>
    <p:sldId id="259" r:id="rId8"/>
    <p:sldId id="260" r:id="rId9"/>
    <p:sldId id="261" r:id="rId10"/>
    <p:sldId id="262" r:id="rId11"/>
  </p:sldIdLst>
  <p:sldSz cx="18288000" cy="10287000"/>
  <p:notesSz cx="6858000" cy="9144000"/>
  <p:embeddedFontLst>
    <p:embeddedFont>
      <p:font typeface="Gotham Bold" panose="02000803030000020004" pitchFamily="2" charset="0"/>
      <p:regular r:id="rId13"/>
      <p:bold r:id="rId14"/>
      <p:italic r:id="rId15"/>
      <p:boldItalic r:id="rId16"/>
    </p:embeddedFont>
    <p:embeddedFont>
      <p:font typeface="Gotham Book" pitchFamily="50" charset="0"/>
      <p:regular r:id="rId17"/>
      <p:italic r:id="rId18"/>
    </p:embeddedFont>
    <p:embeddedFont>
      <p:font typeface="Gotham Condensed" panose="020B0604020202020204" charset="0"/>
      <p:regular r:id="rId19"/>
    </p:embeddedFont>
    <p:embeddedFont>
      <p:font typeface="Gotham Medium" panose="02000603030000020004" pitchFamily="2" charset="0"/>
      <p:regular r:id="rId20"/>
      <p: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BC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8" d="100"/>
          <a:sy n="68" d="100"/>
        </p:scale>
        <p:origin x="8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Sain" userId="2b1378c3-c666-4da3-bb55-b3b37cb3d7aa" providerId="ADAL" clId="{4E41A4BE-718A-45DE-87E8-7ED48AB803E3}"/>
    <pc:docChg chg="modSld">
      <pc:chgData name="Sarah Sain" userId="2b1378c3-c666-4da3-bb55-b3b37cb3d7aa" providerId="ADAL" clId="{4E41A4BE-718A-45DE-87E8-7ED48AB803E3}" dt="2026-04-13T14:56:07.789" v="3" actId="1582"/>
      <pc:docMkLst>
        <pc:docMk/>
      </pc:docMkLst>
      <pc:sldChg chg="modSp mod">
        <pc:chgData name="Sarah Sain" userId="2b1378c3-c666-4da3-bb55-b3b37cb3d7aa" providerId="ADAL" clId="{4E41A4BE-718A-45DE-87E8-7ED48AB803E3}" dt="2026-04-13T14:56:07.789" v="3" actId="1582"/>
        <pc:sldMkLst>
          <pc:docMk/>
          <pc:sldMk cId="0" sldId="259"/>
        </pc:sldMkLst>
        <pc:spChg chg="mod">
          <ac:chgData name="Sarah Sain" userId="2b1378c3-c666-4da3-bb55-b3b37cb3d7aa" providerId="ADAL" clId="{4E41A4BE-718A-45DE-87E8-7ED48AB803E3}" dt="2026-04-13T14:56:07.789" v="3" actId="1582"/>
          <ac:spMkLst>
            <pc:docMk/>
            <pc:sldMk cId="0" sldId="259"/>
            <ac:spMk id="1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C02181-574F-42DA-AF8A-A7FA507D43A3}" type="datetimeFigureOut">
              <a:rPr lang="en-US" smtClean="0"/>
              <a:t>4/13/2026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F7514-AE21-4F9C-9EFB-FEECC208986A}" type="slidenum">
              <a:rPr lang="en-US" smtClean="0"/>
              <a:t>‹#›</a:t>
            </a:fld>
            <a:endParaRPr lang="en-US"/>
          </a:p>
        </p:txBody>
      </p:sp>
    </p:spTree>
    <p:extLst>
      <p:ext uri="{BB962C8B-B14F-4D97-AF65-F5344CB8AC3E}">
        <p14:creationId xmlns:p14="http://schemas.microsoft.com/office/powerpoint/2010/main" val="4108546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9F7514-AE21-4F9C-9EFB-FEECC208986A}" type="slidenum">
              <a:rPr lang="en-US" smtClean="0"/>
              <a:t>4</a:t>
            </a:fld>
            <a:endParaRPr lang="en-US"/>
          </a:p>
        </p:txBody>
      </p:sp>
    </p:spTree>
    <p:extLst>
      <p:ext uri="{BB962C8B-B14F-4D97-AF65-F5344CB8AC3E}">
        <p14:creationId xmlns:p14="http://schemas.microsoft.com/office/powerpoint/2010/main" val="3190532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DECED"/>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8278049"/>
            <a:chOff x="0" y="0"/>
            <a:chExt cx="4816593" cy="2180227"/>
          </a:xfrm>
        </p:grpSpPr>
        <p:sp>
          <p:nvSpPr>
            <p:cNvPr id="3" name="Freeform 3"/>
            <p:cNvSpPr/>
            <p:nvPr/>
          </p:nvSpPr>
          <p:spPr>
            <a:xfrm>
              <a:off x="0" y="0"/>
              <a:ext cx="4816592" cy="2180227"/>
            </a:xfrm>
            <a:custGeom>
              <a:avLst/>
              <a:gdLst/>
              <a:ahLst/>
              <a:cxnLst/>
              <a:rect l="l" t="t" r="r" b="b"/>
              <a:pathLst>
                <a:path w="4816592" h="2180227">
                  <a:moveTo>
                    <a:pt x="0" y="0"/>
                  </a:moveTo>
                  <a:lnTo>
                    <a:pt x="4816592" y="0"/>
                  </a:lnTo>
                  <a:lnTo>
                    <a:pt x="4816592" y="2180227"/>
                  </a:lnTo>
                  <a:lnTo>
                    <a:pt x="0" y="2180227"/>
                  </a:lnTo>
                  <a:close/>
                </a:path>
              </a:pathLst>
            </a:custGeom>
            <a:solidFill>
              <a:srgbClr val="B0BC22"/>
            </a:solidFill>
          </p:spPr>
          <p:txBody>
            <a:bodyPr/>
            <a:lstStyle/>
            <a:p>
              <a:endParaRPr lang="en-US"/>
            </a:p>
          </p:txBody>
        </p:sp>
        <p:sp>
          <p:nvSpPr>
            <p:cNvPr id="4" name="TextBox 4"/>
            <p:cNvSpPr txBox="1"/>
            <p:nvPr/>
          </p:nvSpPr>
          <p:spPr>
            <a:xfrm>
              <a:off x="0" y="-47625"/>
              <a:ext cx="4816593" cy="2227852"/>
            </a:xfrm>
            <a:prstGeom prst="rect">
              <a:avLst/>
            </a:prstGeom>
          </p:spPr>
          <p:txBody>
            <a:bodyPr lIns="50800" tIns="50800" rIns="50800" bIns="50800" rtlCol="0" anchor="ctr"/>
            <a:lstStyle/>
            <a:p>
              <a:pPr algn="ctr">
                <a:lnSpc>
                  <a:spcPts val="3359"/>
                </a:lnSpc>
              </a:pPr>
              <a:endParaRPr/>
            </a:p>
          </p:txBody>
        </p:sp>
      </p:grpSp>
      <p:sp>
        <p:nvSpPr>
          <p:cNvPr id="5" name="Freeform 5"/>
          <p:cNvSpPr/>
          <p:nvPr/>
        </p:nvSpPr>
        <p:spPr>
          <a:xfrm>
            <a:off x="13450158" y="8583752"/>
            <a:ext cx="3809142" cy="1240510"/>
          </a:xfrm>
          <a:custGeom>
            <a:avLst/>
            <a:gdLst/>
            <a:ahLst/>
            <a:cxnLst/>
            <a:rect l="l" t="t" r="r" b="b"/>
            <a:pathLst>
              <a:path w="3809142" h="1240510">
                <a:moveTo>
                  <a:pt x="0" y="0"/>
                </a:moveTo>
                <a:lnTo>
                  <a:pt x="3809142" y="0"/>
                </a:lnTo>
                <a:lnTo>
                  <a:pt x="3809142" y="1240511"/>
                </a:lnTo>
                <a:lnTo>
                  <a:pt x="0" y="1240511"/>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1028700" y="1002783"/>
            <a:ext cx="16230600" cy="2846933"/>
          </a:xfrm>
          <a:prstGeom prst="rect">
            <a:avLst/>
          </a:prstGeom>
        </p:spPr>
        <p:txBody>
          <a:bodyPr lIns="0" tIns="0" rIns="0" bIns="0" rtlCol="0" anchor="t">
            <a:spAutoFit/>
          </a:bodyPr>
          <a:lstStyle/>
          <a:p>
            <a:pPr algn="l">
              <a:lnSpc>
                <a:spcPts val="11108"/>
              </a:lnSpc>
            </a:pPr>
            <a:r>
              <a:rPr lang="en-US" sz="10000" b="1" spc="-343" dirty="0">
                <a:solidFill>
                  <a:srgbClr val="222222"/>
                </a:solidFill>
                <a:latin typeface="Gotham Bold"/>
                <a:ea typeface="Gotham Bold"/>
                <a:cs typeface="Gotham Bold"/>
                <a:sym typeface="Gotham Bold"/>
              </a:rPr>
              <a:t>ANTENNAS &amp; </a:t>
            </a:r>
            <a:br>
              <a:rPr lang="en-US" sz="10000" b="1" spc="-343" dirty="0">
                <a:solidFill>
                  <a:srgbClr val="222222"/>
                </a:solidFill>
                <a:latin typeface="Gotham Bold"/>
                <a:ea typeface="Gotham Bold"/>
                <a:cs typeface="Gotham Bold"/>
                <a:sym typeface="Gotham Bold"/>
              </a:rPr>
            </a:br>
            <a:r>
              <a:rPr lang="en-US" sz="10000" b="1" spc="-343" dirty="0">
                <a:solidFill>
                  <a:srgbClr val="222222"/>
                </a:solidFill>
                <a:latin typeface="Gotham Bold"/>
                <a:ea typeface="Gotham Bold"/>
                <a:cs typeface="Gotham Bold"/>
                <a:sym typeface="Gotham Bold"/>
              </a:rPr>
              <a:t>RADIO FREQUENCY</a:t>
            </a:r>
          </a:p>
        </p:txBody>
      </p:sp>
      <p:sp>
        <p:nvSpPr>
          <p:cNvPr id="7" name="TextBox 7"/>
          <p:cNvSpPr txBox="1"/>
          <p:nvPr/>
        </p:nvSpPr>
        <p:spPr>
          <a:xfrm>
            <a:off x="1028700" y="8821102"/>
            <a:ext cx="12230100" cy="371897"/>
          </a:xfrm>
          <a:prstGeom prst="rect">
            <a:avLst/>
          </a:prstGeom>
        </p:spPr>
        <p:txBody>
          <a:bodyPr wrap="square" lIns="0" tIns="0" rIns="0" bIns="0" rtlCol="0" anchor="t">
            <a:spAutoFit/>
          </a:bodyPr>
          <a:lstStyle/>
          <a:p>
            <a:pPr algn="l">
              <a:lnSpc>
                <a:spcPts val="2940"/>
              </a:lnSpc>
              <a:spcBef>
                <a:spcPct val="0"/>
              </a:spcBef>
            </a:pPr>
            <a:r>
              <a:rPr lang="en-US" sz="2800" dirty="0">
                <a:solidFill>
                  <a:srgbClr val="222222"/>
                </a:solidFill>
                <a:latin typeface="Gotham Book" pitchFamily="50" charset="0"/>
                <a:ea typeface="Gotham"/>
                <a:cs typeface="Gotham Book" pitchFamily="50" charset="0"/>
                <a:sym typeface="Gotham"/>
              </a:rPr>
              <a:t>AN INTRODUCTION TO THE ELECTROMAGNETIC SPECTRUM</a:t>
            </a:r>
          </a:p>
        </p:txBody>
      </p:sp>
      <p:sp>
        <p:nvSpPr>
          <p:cNvPr id="8" name="TextBox 7">
            <a:extLst>
              <a:ext uri="{FF2B5EF4-FFF2-40B4-BE49-F238E27FC236}">
                <a16:creationId xmlns:a16="http://schemas.microsoft.com/office/drawing/2014/main" id="{D47657D8-CF76-8638-19E1-FC3BFA722D87}"/>
              </a:ext>
            </a:extLst>
          </p:cNvPr>
          <p:cNvSpPr txBox="1"/>
          <p:nvPr/>
        </p:nvSpPr>
        <p:spPr>
          <a:xfrm>
            <a:off x="1028700" y="548515"/>
            <a:ext cx="5199004" cy="329577"/>
          </a:xfrm>
          <a:prstGeom prst="rect">
            <a:avLst/>
          </a:prstGeom>
        </p:spPr>
        <p:txBody>
          <a:bodyPr lIns="0" tIns="0" rIns="0" bIns="0" rtlCol="0" anchor="t">
            <a:spAutoFit/>
          </a:bodyPr>
          <a:lstStyle/>
          <a:p>
            <a:pPr algn="l">
              <a:lnSpc>
                <a:spcPts val="2940"/>
              </a:lnSpc>
              <a:spcBef>
                <a:spcPct val="0"/>
              </a:spcBef>
            </a:pPr>
            <a:r>
              <a:rPr lang="en-US" sz="2100" dirty="0">
                <a:solidFill>
                  <a:srgbClr val="222222"/>
                </a:solidFill>
                <a:latin typeface="Gotham Bold" panose="02000803030000020004" pitchFamily="2" charset="0"/>
                <a:ea typeface="Gotham"/>
                <a:cs typeface="Gotham Book" pitchFamily="50" charset="0"/>
                <a:sym typeface="Gotham"/>
              </a:rPr>
              <a:t>LESSON 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DECED"/>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4385081"/>
            <a:chOff x="0" y="0"/>
            <a:chExt cx="4816593" cy="1154918"/>
          </a:xfrm>
        </p:grpSpPr>
        <p:sp>
          <p:nvSpPr>
            <p:cNvPr id="3" name="Freeform 3"/>
            <p:cNvSpPr/>
            <p:nvPr/>
          </p:nvSpPr>
          <p:spPr>
            <a:xfrm>
              <a:off x="0" y="0"/>
              <a:ext cx="4816592" cy="1154918"/>
            </a:xfrm>
            <a:custGeom>
              <a:avLst/>
              <a:gdLst/>
              <a:ahLst/>
              <a:cxnLst/>
              <a:rect l="l" t="t" r="r" b="b"/>
              <a:pathLst>
                <a:path w="4816592" h="1154918">
                  <a:moveTo>
                    <a:pt x="0" y="0"/>
                  </a:moveTo>
                  <a:lnTo>
                    <a:pt x="4816592" y="0"/>
                  </a:lnTo>
                  <a:lnTo>
                    <a:pt x="4816592" y="1154918"/>
                  </a:lnTo>
                  <a:lnTo>
                    <a:pt x="0" y="1154918"/>
                  </a:lnTo>
                  <a:close/>
                </a:path>
              </a:pathLst>
            </a:custGeom>
            <a:solidFill>
              <a:srgbClr val="B0BC22"/>
            </a:solidFill>
          </p:spPr>
          <p:txBody>
            <a:bodyPr/>
            <a:lstStyle/>
            <a:p>
              <a:endParaRPr lang="en-US"/>
            </a:p>
          </p:txBody>
        </p:sp>
        <p:sp>
          <p:nvSpPr>
            <p:cNvPr id="4" name="TextBox 4"/>
            <p:cNvSpPr txBox="1"/>
            <p:nvPr/>
          </p:nvSpPr>
          <p:spPr>
            <a:xfrm>
              <a:off x="0" y="-47625"/>
              <a:ext cx="4816593" cy="1202543"/>
            </a:xfrm>
            <a:prstGeom prst="rect">
              <a:avLst/>
            </a:prstGeom>
          </p:spPr>
          <p:txBody>
            <a:bodyPr lIns="50800" tIns="50800" rIns="50800" bIns="50800" rtlCol="0" anchor="ctr"/>
            <a:lstStyle/>
            <a:p>
              <a:pPr algn="ctr">
                <a:lnSpc>
                  <a:spcPts val="3359"/>
                </a:lnSpc>
              </a:pPr>
              <a:endParaRPr/>
            </a:p>
          </p:txBody>
        </p:sp>
      </p:grpSp>
      <p:sp>
        <p:nvSpPr>
          <p:cNvPr id="7" name="TextBox 7"/>
          <p:cNvSpPr txBox="1"/>
          <p:nvPr/>
        </p:nvSpPr>
        <p:spPr>
          <a:xfrm>
            <a:off x="1923034" y="5350829"/>
            <a:ext cx="5412776" cy="504825"/>
          </a:xfrm>
          <a:prstGeom prst="rect">
            <a:avLst/>
          </a:prstGeom>
        </p:spPr>
        <p:txBody>
          <a:bodyPr lIns="0" tIns="0" rIns="0" bIns="0" rtlCol="0" anchor="t">
            <a:spAutoFit/>
          </a:bodyPr>
          <a:lstStyle/>
          <a:p>
            <a:pPr marL="0" lvl="0" indent="0" algn="ctr">
              <a:lnSpc>
                <a:spcPts val="4199"/>
              </a:lnSpc>
              <a:spcBef>
                <a:spcPct val="0"/>
              </a:spcBef>
            </a:pPr>
            <a:r>
              <a:rPr lang="en-US" sz="2800" dirty="0">
                <a:solidFill>
                  <a:srgbClr val="B0BC22"/>
                </a:solidFill>
                <a:latin typeface="Gotham Medium" panose="02000604030000020004" pitchFamily="50" charset="0"/>
                <a:ea typeface="Gotham"/>
                <a:cs typeface="Gotham Book" pitchFamily="50" charset="0"/>
                <a:sym typeface="Gotham"/>
              </a:rPr>
              <a:t>JAMES CLERK MAXWELL</a:t>
            </a:r>
          </a:p>
        </p:txBody>
      </p:sp>
      <p:sp>
        <p:nvSpPr>
          <p:cNvPr id="8" name="TextBox 8"/>
          <p:cNvSpPr txBox="1"/>
          <p:nvPr/>
        </p:nvSpPr>
        <p:spPr>
          <a:xfrm>
            <a:off x="10668000" y="5350829"/>
            <a:ext cx="5412776" cy="504825"/>
          </a:xfrm>
          <a:prstGeom prst="rect">
            <a:avLst/>
          </a:prstGeom>
        </p:spPr>
        <p:txBody>
          <a:bodyPr lIns="0" tIns="0" rIns="0" bIns="0" rtlCol="0" anchor="t">
            <a:spAutoFit/>
          </a:bodyPr>
          <a:lstStyle/>
          <a:p>
            <a:pPr marL="0" lvl="0" indent="0" algn="ctr">
              <a:lnSpc>
                <a:spcPts val="4199"/>
              </a:lnSpc>
              <a:spcBef>
                <a:spcPct val="0"/>
              </a:spcBef>
            </a:pPr>
            <a:r>
              <a:rPr lang="en-US" sz="2800" dirty="0">
                <a:solidFill>
                  <a:srgbClr val="B0BC22"/>
                </a:solidFill>
                <a:latin typeface="Gotham Medium" panose="02000604030000020004" pitchFamily="50" charset="0"/>
                <a:ea typeface="Gotham"/>
                <a:cs typeface="Gotham Book" pitchFamily="50" charset="0"/>
                <a:sym typeface="Gotham"/>
              </a:rPr>
              <a:t>ELECTROMAGNETIC WAVE</a:t>
            </a:r>
          </a:p>
        </p:txBody>
      </p:sp>
      <p:sp>
        <p:nvSpPr>
          <p:cNvPr id="9" name="TextBox 9"/>
          <p:cNvSpPr txBox="1"/>
          <p:nvPr/>
        </p:nvSpPr>
        <p:spPr>
          <a:xfrm>
            <a:off x="1628436" y="5905500"/>
            <a:ext cx="6601164" cy="3385542"/>
          </a:xfrm>
          <a:prstGeom prst="rect">
            <a:avLst/>
          </a:prstGeom>
        </p:spPr>
        <p:txBody>
          <a:bodyPr wrap="square" lIns="0" tIns="0" rIns="0" bIns="0" rtlCol="0" anchor="t">
            <a:spAutoFit/>
          </a:bodyPr>
          <a:lstStyle/>
          <a:p>
            <a:pPr marL="0" lvl="0" indent="0">
              <a:spcBef>
                <a:spcPct val="0"/>
              </a:spcBef>
            </a:pPr>
            <a:r>
              <a:rPr lang="en-US" sz="2000" dirty="0">
                <a:solidFill>
                  <a:srgbClr val="222222"/>
                </a:solidFill>
                <a:latin typeface="Gotham Book" panose="02000604040000020004" pitchFamily="50" charset="0"/>
                <a:ea typeface="Gotham Condensed"/>
                <a:cs typeface="Gotham Condensed"/>
                <a:sym typeface="Gotham Condensed"/>
              </a:rPr>
              <a:t>A Scottish scientist in the field of mathematical physics. In 1865, Maxwell demonstrated that electric and magnetic fields travel through space as waves moving at the speed of light. His most notable achievement was to formulate the classical theory of electromagnetic radiation, bringing together for the first time electricity, magnetism, and light as manifestations of the same phenomenon. Maxwell’s equations for electromagnetism have been called the “second great unification in physics” after the first one realized by Isaac Newton.</a:t>
            </a:r>
          </a:p>
        </p:txBody>
      </p:sp>
      <p:sp>
        <p:nvSpPr>
          <p:cNvPr id="10" name="TextBox 10"/>
          <p:cNvSpPr txBox="1"/>
          <p:nvPr/>
        </p:nvSpPr>
        <p:spPr>
          <a:xfrm>
            <a:off x="10668000" y="5905500"/>
            <a:ext cx="5638800" cy="1231106"/>
          </a:xfrm>
          <a:prstGeom prst="rect">
            <a:avLst/>
          </a:prstGeom>
        </p:spPr>
        <p:txBody>
          <a:bodyPr wrap="square" lIns="0" tIns="0" rIns="0" bIns="0" rtlCol="0" anchor="t">
            <a:spAutoFit/>
          </a:bodyPr>
          <a:lstStyle/>
          <a:p>
            <a:pPr marL="0" lvl="0" indent="0">
              <a:spcBef>
                <a:spcPct val="0"/>
              </a:spcBef>
            </a:pPr>
            <a:r>
              <a:rPr lang="en-US" sz="2000" dirty="0">
                <a:solidFill>
                  <a:srgbClr val="222222"/>
                </a:solidFill>
                <a:latin typeface="Gotham Book" panose="02000604040000020004" pitchFamily="50" charset="0"/>
                <a:ea typeface="Gotham Condensed"/>
                <a:cs typeface="Gotham Condensed"/>
                <a:sym typeface="Gotham Condensed"/>
              </a:rPr>
              <a:t>According to Maxwell’s equation, a spatially varying electrical field generates a time varying magnetic field, and these oscillating fields form an electromagnetic wave.</a:t>
            </a:r>
          </a:p>
        </p:txBody>
      </p:sp>
      <p:sp>
        <p:nvSpPr>
          <p:cNvPr id="12" name="Freeform 12"/>
          <p:cNvSpPr/>
          <p:nvPr/>
        </p:nvSpPr>
        <p:spPr>
          <a:xfrm>
            <a:off x="11084559" y="1765213"/>
            <a:ext cx="4783820" cy="3378287"/>
          </a:xfrm>
          <a:custGeom>
            <a:avLst/>
            <a:gdLst/>
            <a:ahLst/>
            <a:cxnLst/>
            <a:rect l="l" t="t" r="r" b="b"/>
            <a:pathLst>
              <a:path w="1150965" h="812800">
                <a:moveTo>
                  <a:pt x="0" y="0"/>
                </a:moveTo>
                <a:lnTo>
                  <a:pt x="1150965" y="0"/>
                </a:lnTo>
                <a:lnTo>
                  <a:pt x="1150965" y="812800"/>
                </a:lnTo>
                <a:lnTo>
                  <a:pt x="0" y="812800"/>
                </a:lnTo>
                <a:close/>
              </a:path>
            </a:pathLst>
          </a:custGeom>
          <a:blipFill>
            <a:blip r:embed="rId2"/>
            <a:stretch>
              <a:fillRect r="-1147"/>
            </a:stretch>
          </a:blipFill>
          <a:ln w="25400">
            <a:solidFill>
              <a:schemeClr val="tx1"/>
            </a:solidFill>
          </a:ln>
          <a:effectLst>
            <a:outerShdw blurRad="50800" dist="38100" dir="2700000" algn="tl" rotWithShape="0">
              <a:prstClr val="black">
                <a:alpha val="40000"/>
              </a:prstClr>
            </a:outerShdw>
          </a:effectLst>
        </p:spPr>
        <p:txBody>
          <a:bodyPr/>
          <a:lstStyle/>
          <a:p>
            <a:endParaRPr lang="en-US"/>
          </a:p>
        </p:txBody>
      </p:sp>
      <p:sp>
        <p:nvSpPr>
          <p:cNvPr id="13" name="TextBox 13"/>
          <p:cNvSpPr txBox="1"/>
          <p:nvPr/>
        </p:nvSpPr>
        <p:spPr>
          <a:xfrm>
            <a:off x="1028698" y="474210"/>
            <a:ext cx="16230600" cy="1013098"/>
          </a:xfrm>
          <a:prstGeom prst="rect">
            <a:avLst/>
          </a:prstGeom>
        </p:spPr>
        <p:txBody>
          <a:bodyPr lIns="0" tIns="0" rIns="0" bIns="0" rtlCol="0" anchor="t">
            <a:spAutoFit/>
          </a:bodyPr>
          <a:lstStyle/>
          <a:p>
            <a:pPr marL="0" lvl="0" indent="0" algn="ctr">
              <a:lnSpc>
                <a:spcPts val="7944"/>
              </a:lnSpc>
              <a:spcBef>
                <a:spcPct val="0"/>
              </a:spcBef>
            </a:pPr>
            <a:r>
              <a:rPr lang="en-US" sz="8000" b="1" spc="-245" dirty="0">
                <a:solidFill>
                  <a:srgbClr val="222222"/>
                </a:solidFill>
                <a:latin typeface="Gotham Bold"/>
                <a:ea typeface="Gotham Bold"/>
                <a:cs typeface="Gotham Bold"/>
                <a:sym typeface="Gotham Bold"/>
              </a:rPr>
              <a:t>DISCOVERING THE EMS</a:t>
            </a:r>
          </a:p>
        </p:txBody>
      </p:sp>
      <p:sp>
        <p:nvSpPr>
          <p:cNvPr id="14" name="Freeform 6">
            <a:extLst>
              <a:ext uri="{FF2B5EF4-FFF2-40B4-BE49-F238E27FC236}">
                <a16:creationId xmlns:a16="http://schemas.microsoft.com/office/drawing/2014/main" id="{956D5F90-C6D3-83DB-506F-352D88913474}"/>
              </a:ext>
            </a:extLst>
          </p:cNvPr>
          <p:cNvSpPr/>
          <p:nvPr/>
        </p:nvSpPr>
        <p:spPr>
          <a:xfrm>
            <a:off x="2940278" y="1765213"/>
            <a:ext cx="3378287" cy="3378287"/>
          </a:xfrm>
          <a:custGeom>
            <a:avLst/>
            <a:gdLst/>
            <a:ahLst/>
            <a:cxnLst/>
            <a:rect l="l" t="t" r="r" b="b"/>
            <a:pathLst>
              <a:path w="812800" h="812800">
                <a:moveTo>
                  <a:pt x="0" y="0"/>
                </a:moveTo>
                <a:lnTo>
                  <a:pt x="812800" y="0"/>
                </a:lnTo>
                <a:lnTo>
                  <a:pt x="812800" y="812800"/>
                </a:lnTo>
                <a:lnTo>
                  <a:pt x="0" y="812800"/>
                </a:lnTo>
                <a:close/>
              </a:path>
            </a:pathLst>
          </a:custGeom>
          <a:blipFill>
            <a:blip r:embed="rId3"/>
            <a:stretch>
              <a:fillRect t="-12500" b="-12500"/>
            </a:stretch>
          </a:blipFill>
          <a:ln w="25400">
            <a:solidFill>
              <a:schemeClr val="tx1"/>
            </a:solidFill>
          </a:ln>
          <a:effectLst>
            <a:outerShdw blurRad="50800" dist="38100" dir="2700000" algn="tl" rotWithShape="0">
              <a:prstClr val="black">
                <a:alpha val="40000"/>
              </a:prstClr>
            </a:outerShdw>
          </a:effectLst>
        </p:spPr>
        <p:txBody>
          <a:bodyPr>
            <a:scene3d>
              <a:camera prst="orthographicFront"/>
              <a:lightRig rig="harsh" dir="t"/>
            </a:scene3d>
            <a:sp3d extrusionH="57150" prstMaterial="matte">
              <a:bevelT w="63500" h="12700" prst="angle"/>
              <a:contourClr>
                <a:schemeClr val="bg1">
                  <a:lumMod val="65000"/>
                </a:schemeClr>
              </a:contourClr>
            </a:sp3d>
          </a:bodyPr>
          <a:lstStyle/>
          <a:p>
            <a:endParaRPr lang="en-US" b="1" dirty="0">
              <a:ln/>
              <a:solidFill>
                <a:schemeClr val="accent3"/>
              </a:solidFill>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0BC22"/>
        </a:solidFill>
        <a:effectLst/>
      </p:bgPr>
    </p:bg>
    <p:spTree>
      <p:nvGrpSpPr>
        <p:cNvPr id="1" name=""/>
        <p:cNvGrpSpPr/>
        <p:nvPr/>
      </p:nvGrpSpPr>
      <p:grpSpPr>
        <a:xfrm>
          <a:off x="0" y="0"/>
          <a:ext cx="0" cy="0"/>
          <a:chOff x="0" y="0"/>
          <a:chExt cx="0" cy="0"/>
        </a:xfrm>
      </p:grpSpPr>
      <p:grpSp>
        <p:nvGrpSpPr>
          <p:cNvPr id="2" name="Group 2"/>
          <p:cNvGrpSpPr/>
          <p:nvPr/>
        </p:nvGrpSpPr>
        <p:grpSpPr>
          <a:xfrm>
            <a:off x="4472181" y="0"/>
            <a:ext cx="13815819" cy="10287000"/>
            <a:chOff x="0" y="0"/>
            <a:chExt cx="3638734" cy="2709333"/>
          </a:xfrm>
        </p:grpSpPr>
        <p:sp>
          <p:nvSpPr>
            <p:cNvPr id="3" name="Freeform 3"/>
            <p:cNvSpPr/>
            <p:nvPr/>
          </p:nvSpPr>
          <p:spPr>
            <a:xfrm>
              <a:off x="0" y="0"/>
              <a:ext cx="3638734" cy="2709333"/>
            </a:xfrm>
            <a:custGeom>
              <a:avLst/>
              <a:gdLst/>
              <a:ahLst/>
              <a:cxnLst/>
              <a:rect l="l" t="t" r="r" b="b"/>
              <a:pathLst>
                <a:path w="3638734" h="2709333">
                  <a:moveTo>
                    <a:pt x="0" y="0"/>
                  </a:moveTo>
                  <a:lnTo>
                    <a:pt x="3638734" y="0"/>
                  </a:lnTo>
                  <a:lnTo>
                    <a:pt x="3638734" y="2709333"/>
                  </a:lnTo>
                  <a:lnTo>
                    <a:pt x="0" y="2709333"/>
                  </a:lnTo>
                  <a:close/>
                </a:path>
              </a:pathLst>
            </a:custGeom>
            <a:solidFill>
              <a:srgbClr val="EDECED"/>
            </a:solidFill>
            <a:ln cap="sq">
              <a:noFill/>
              <a:prstDash val="solid"/>
              <a:miter/>
            </a:ln>
          </p:spPr>
          <p:txBody>
            <a:bodyPr/>
            <a:lstStyle/>
            <a:p>
              <a:endParaRPr lang="en-US"/>
            </a:p>
          </p:txBody>
        </p:sp>
        <p:sp>
          <p:nvSpPr>
            <p:cNvPr id="4" name="TextBox 4"/>
            <p:cNvSpPr txBox="1"/>
            <p:nvPr/>
          </p:nvSpPr>
          <p:spPr>
            <a:xfrm>
              <a:off x="0" y="-47625"/>
              <a:ext cx="3638734" cy="2756958"/>
            </a:xfrm>
            <a:prstGeom prst="rect">
              <a:avLst/>
            </a:prstGeom>
          </p:spPr>
          <p:txBody>
            <a:bodyPr lIns="50800" tIns="50800" rIns="50800" bIns="50800" rtlCol="0" anchor="ctr"/>
            <a:lstStyle/>
            <a:p>
              <a:pPr marL="0" lvl="0" indent="0" algn="ctr">
                <a:lnSpc>
                  <a:spcPts val="3359"/>
                </a:lnSpc>
                <a:spcBef>
                  <a:spcPct val="0"/>
                </a:spcBef>
              </a:pPr>
              <a:endParaRPr/>
            </a:p>
          </p:txBody>
        </p:sp>
      </p:grpSp>
      <p:sp>
        <p:nvSpPr>
          <p:cNvPr id="6" name="Freeform 6"/>
          <p:cNvSpPr/>
          <p:nvPr/>
        </p:nvSpPr>
        <p:spPr>
          <a:xfrm>
            <a:off x="1042555" y="1673878"/>
            <a:ext cx="4194180" cy="2451808"/>
          </a:xfrm>
          <a:custGeom>
            <a:avLst/>
            <a:gdLst/>
            <a:ahLst/>
            <a:cxnLst/>
            <a:rect l="l" t="t" r="r" b="b"/>
            <a:pathLst>
              <a:path w="1390415" h="812800">
                <a:moveTo>
                  <a:pt x="0" y="0"/>
                </a:moveTo>
                <a:lnTo>
                  <a:pt x="1390415" y="0"/>
                </a:lnTo>
                <a:lnTo>
                  <a:pt x="1390415" y="812800"/>
                </a:lnTo>
                <a:lnTo>
                  <a:pt x="0" y="812800"/>
                </a:lnTo>
                <a:close/>
              </a:path>
            </a:pathLst>
          </a:custGeom>
          <a:blipFill>
            <a:blip r:embed="rId2"/>
            <a:stretch>
              <a:fillRect l="-1617" r="-1617"/>
            </a:stretch>
          </a:blipFill>
          <a:ln w="25400">
            <a:solidFill>
              <a:schemeClr val="tx1"/>
            </a:solidFill>
          </a:ln>
          <a:effectLst>
            <a:outerShdw blurRad="50800" dist="38100" dir="2700000" algn="ctr">
              <a:srgbClr val="000000">
                <a:alpha val="40000"/>
              </a:srgbClr>
            </a:outerShdw>
          </a:effectLst>
          <a:scene3d>
            <a:camera prst="orthographicFront">
              <a:rot lat="0" lon="0" rev="0"/>
            </a:camera>
            <a:lightRig rig="glow" dir="t">
              <a:rot lat="0" lon="0" rev="4800000"/>
            </a:lightRig>
          </a:scene3d>
          <a:sp3d prstMaterial="matte">
            <a:bevelT w="127000" h="63500"/>
          </a:sp3d>
        </p:spPr>
        <p:txBody>
          <a:bodyPr/>
          <a:lstStyle/>
          <a:p>
            <a:endParaRPr lang="en-US" dirty="0"/>
          </a:p>
        </p:txBody>
      </p:sp>
      <p:sp>
        <p:nvSpPr>
          <p:cNvPr id="8" name="Freeform 8"/>
          <p:cNvSpPr/>
          <p:nvPr/>
        </p:nvSpPr>
        <p:spPr>
          <a:xfrm>
            <a:off x="1028700" y="4585814"/>
            <a:ext cx="4194180" cy="2451808"/>
          </a:xfrm>
          <a:custGeom>
            <a:avLst/>
            <a:gdLst/>
            <a:ahLst/>
            <a:cxnLst/>
            <a:rect l="l" t="t" r="r" b="b"/>
            <a:pathLst>
              <a:path w="1390415" h="812800">
                <a:moveTo>
                  <a:pt x="0" y="0"/>
                </a:moveTo>
                <a:lnTo>
                  <a:pt x="1390415" y="0"/>
                </a:lnTo>
                <a:lnTo>
                  <a:pt x="1390415" y="812800"/>
                </a:lnTo>
                <a:lnTo>
                  <a:pt x="0" y="812800"/>
                </a:lnTo>
                <a:close/>
              </a:path>
            </a:pathLst>
          </a:custGeom>
          <a:blipFill>
            <a:blip r:embed="rId3"/>
            <a:stretch>
              <a:fillRect t="-2970" b="-1165"/>
            </a:stretch>
          </a:blipFill>
          <a:ln w="25400">
            <a:solidFill>
              <a:schemeClr val="tx1"/>
            </a:solidFill>
          </a:ln>
          <a:effectLst>
            <a:outerShdw blurRad="50800" dist="38100" dir="2700000" algn="tl" rotWithShape="0">
              <a:prstClr val="black">
                <a:alpha val="40000"/>
              </a:prstClr>
            </a:outerShdw>
          </a:effectLst>
        </p:spPr>
        <p:txBody>
          <a:bodyPr/>
          <a:lstStyle/>
          <a:p>
            <a:endParaRPr lang="en-US" dirty="0"/>
          </a:p>
        </p:txBody>
      </p:sp>
      <p:sp>
        <p:nvSpPr>
          <p:cNvPr id="10" name="Freeform 10"/>
          <p:cNvSpPr/>
          <p:nvPr/>
        </p:nvSpPr>
        <p:spPr>
          <a:xfrm>
            <a:off x="1028700" y="7720892"/>
            <a:ext cx="4194180" cy="2451808"/>
          </a:xfrm>
          <a:custGeom>
            <a:avLst/>
            <a:gdLst/>
            <a:ahLst/>
            <a:cxnLst/>
            <a:rect l="l" t="t" r="r" b="b"/>
            <a:pathLst>
              <a:path w="1390415" h="812800">
                <a:moveTo>
                  <a:pt x="0" y="0"/>
                </a:moveTo>
                <a:lnTo>
                  <a:pt x="1390415" y="0"/>
                </a:lnTo>
                <a:lnTo>
                  <a:pt x="1390415" y="812800"/>
                </a:lnTo>
                <a:lnTo>
                  <a:pt x="0" y="812800"/>
                </a:lnTo>
                <a:close/>
              </a:path>
            </a:pathLst>
          </a:custGeom>
          <a:blipFill>
            <a:blip r:embed="rId4"/>
            <a:stretch>
              <a:fillRect l="-1834" r="-1834"/>
            </a:stretch>
          </a:blipFill>
          <a:ln w="25400">
            <a:solidFill>
              <a:schemeClr val="tx1"/>
            </a:solidFill>
          </a:ln>
          <a:effectLst>
            <a:outerShdw blurRad="50800" dist="38100" dir="2700000" algn="tl" rotWithShape="0">
              <a:prstClr val="black">
                <a:alpha val="40000"/>
              </a:prstClr>
            </a:outerShdw>
          </a:effectLst>
        </p:spPr>
        <p:txBody>
          <a:bodyPr/>
          <a:lstStyle/>
          <a:p>
            <a:endParaRPr lang="en-US"/>
          </a:p>
        </p:txBody>
      </p:sp>
      <p:sp>
        <p:nvSpPr>
          <p:cNvPr id="11" name="TextBox 11"/>
          <p:cNvSpPr txBox="1"/>
          <p:nvPr/>
        </p:nvSpPr>
        <p:spPr>
          <a:xfrm>
            <a:off x="5833577" y="7581900"/>
            <a:ext cx="5956107" cy="504825"/>
          </a:xfrm>
          <a:prstGeom prst="rect">
            <a:avLst/>
          </a:prstGeom>
        </p:spPr>
        <p:txBody>
          <a:bodyPr lIns="0" tIns="0" rIns="0" bIns="0" rtlCol="0" anchor="t">
            <a:spAutoFit/>
          </a:bodyPr>
          <a:lstStyle/>
          <a:p>
            <a:pPr marL="0" lvl="0" indent="0" algn="l">
              <a:lnSpc>
                <a:spcPts val="4199"/>
              </a:lnSpc>
              <a:spcBef>
                <a:spcPct val="0"/>
              </a:spcBef>
            </a:pPr>
            <a:r>
              <a:rPr lang="en-US" sz="2999" dirty="0">
                <a:solidFill>
                  <a:srgbClr val="B0BC22"/>
                </a:solidFill>
                <a:latin typeface="Gotham Medium" panose="02000604030000020004" pitchFamily="50" charset="0"/>
                <a:ea typeface="Gotham"/>
                <a:cs typeface="Gotham Book" pitchFamily="50" charset="0"/>
                <a:sym typeface="Gotham"/>
              </a:rPr>
              <a:t>RADIO AND LIGHT WAVES</a:t>
            </a:r>
          </a:p>
        </p:txBody>
      </p:sp>
      <p:sp>
        <p:nvSpPr>
          <p:cNvPr id="12" name="TextBox 12"/>
          <p:cNvSpPr txBox="1"/>
          <p:nvPr/>
        </p:nvSpPr>
        <p:spPr>
          <a:xfrm>
            <a:off x="5833577" y="8232775"/>
            <a:ext cx="12149622" cy="1406525"/>
          </a:xfrm>
          <a:prstGeom prst="rect">
            <a:avLst/>
          </a:prstGeom>
        </p:spPr>
        <p:txBody>
          <a:bodyPr wrap="square" lIns="0" tIns="0" rIns="0" bIns="0" rtlCol="0" anchor="t">
            <a:spAutoFit/>
          </a:bodyPr>
          <a:lstStyle/>
          <a:p>
            <a:pPr algn="l">
              <a:lnSpc>
                <a:spcPts val="2800"/>
              </a:lnSpc>
            </a:pPr>
            <a:r>
              <a:rPr lang="en-US" sz="2000" dirty="0">
                <a:solidFill>
                  <a:srgbClr val="222222"/>
                </a:solidFill>
                <a:latin typeface="Gotham Book" panose="02000604040000020004" pitchFamily="50" charset="0"/>
                <a:ea typeface="Gotham Condensed"/>
                <a:cs typeface="Gotham Condensed"/>
                <a:sym typeface="Gotham Condensed"/>
              </a:rPr>
              <a:t>Both radio waves and light waves are electromagnetic energy.</a:t>
            </a:r>
          </a:p>
          <a:p>
            <a:pPr marL="431802" lvl="1" indent="-215901" algn="l">
              <a:lnSpc>
                <a:spcPts val="2800"/>
              </a:lnSpc>
              <a:buFont typeface="Arial"/>
              <a:buChar char="•"/>
            </a:pPr>
            <a:r>
              <a:rPr lang="en-US" sz="2000" dirty="0">
                <a:solidFill>
                  <a:srgbClr val="222222"/>
                </a:solidFill>
                <a:latin typeface="Gotham Book" panose="02000604040000020004" pitchFamily="50" charset="0"/>
                <a:ea typeface="Gotham Condensed"/>
                <a:cs typeface="Gotham Condensed"/>
                <a:sym typeface="Gotham Condensed"/>
              </a:rPr>
              <a:t>They have similar properties. For example, radio waves travel in much the same way as light. The energy is similarly sent in all directions.</a:t>
            </a:r>
          </a:p>
          <a:p>
            <a:pPr marL="431802" lvl="1" indent="-215901" algn="l">
              <a:lnSpc>
                <a:spcPts val="2800"/>
              </a:lnSpc>
              <a:buFont typeface="Arial"/>
              <a:buChar char="•"/>
            </a:pPr>
            <a:r>
              <a:rPr lang="en-US" sz="2000" dirty="0">
                <a:solidFill>
                  <a:srgbClr val="222222"/>
                </a:solidFill>
                <a:latin typeface="Gotham Book" panose="02000604040000020004" pitchFamily="50" charset="0"/>
                <a:ea typeface="Gotham Condensed"/>
                <a:cs typeface="Gotham Condensed"/>
                <a:sym typeface="Gotham Condensed"/>
              </a:rPr>
              <a:t>They also both can be reflected, absorbed, diffracted, and dispersed.</a:t>
            </a:r>
          </a:p>
        </p:txBody>
      </p:sp>
      <p:sp>
        <p:nvSpPr>
          <p:cNvPr id="13" name="TextBox 13"/>
          <p:cNvSpPr txBox="1"/>
          <p:nvPr/>
        </p:nvSpPr>
        <p:spPr>
          <a:xfrm>
            <a:off x="5833577" y="4457700"/>
            <a:ext cx="5956107" cy="504825"/>
          </a:xfrm>
          <a:prstGeom prst="rect">
            <a:avLst/>
          </a:prstGeom>
        </p:spPr>
        <p:txBody>
          <a:bodyPr lIns="0" tIns="0" rIns="0" bIns="0" rtlCol="0" anchor="t">
            <a:spAutoFit/>
          </a:bodyPr>
          <a:lstStyle/>
          <a:p>
            <a:pPr marL="0" lvl="0" indent="0" algn="l">
              <a:lnSpc>
                <a:spcPts val="4199"/>
              </a:lnSpc>
              <a:spcBef>
                <a:spcPct val="0"/>
              </a:spcBef>
            </a:pPr>
            <a:r>
              <a:rPr lang="en-US" sz="2800" dirty="0">
                <a:solidFill>
                  <a:srgbClr val="B0BC22"/>
                </a:solidFill>
                <a:latin typeface="Gotham Medium" panose="02000604030000020004" pitchFamily="50" charset="0"/>
                <a:ea typeface="Gotham"/>
                <a:cs typeface="Gotham Book" pitchFamily="50" charset="0"/>
                <a:sym typeface="Gotham"/>
              </a:rPr>
              <a:t>EM WAVE MEASUREMENT</a:t>
            </a:r>
          </a:p>
        </p:txBody>
      </p:sp>
      <p:sp>
        <p:nvSpPr>
          <p:cNvPr id="14" name="TextBox 14"/>
          <p:cNvSpPr txBox="1"/>
          <p:nvPr/>
        </p:nvSpPr>
        <p:spPr>
          <a:xfrm>
            <a:off x="5833576" y="4991100"/>
            <a:ext cx="12149623" cy="2485296"/>
          </a:xfrm>
          <a:prstGeom prst="rect">
            <a:avLst/>
          </a:prstGeom>
        </p:spPr>
        <p:txBody>
          <a:bodyPr wrap="square" lIns="0" tIns="0" rIns="0" bIns="0" rtlCol="0" anchor="t">
            <a:spAutoFit/>
          </a:bodyPr>
          <a:lstStyle/>
          <a:p>
            <a:pPr algn="l">
              <a:lnSpc>
                <a:spcPts val="2800"/>
              </a:lnSpc>
            </a:pPr>
            <a:r>
              <a:rPr lang="en-US" sz="2000" dirty="0">
                <a:solidFill>
                  <a:srgbClr val="222222"/>
                </a:solidFill>
                <a:latin typeface="Gotham Book" panose="02000604040000020004" pitchFamily="50" charset="0"/>
                <a:ea typeface="Gotham Condensed"/>
                <a:cs typeface="Gotham Condensed"/>
                <a:sym typeface="Gotham Condensed"/>
              </a:rPr>
              <a:t>A wave, or sinusoid, can be completely described by either its frequency (f) or wavelength (λ).</a:t>
            </a:r>
          </a:p>
          <a:p>
            <a:pPr marL="431802" lvl="1" indent="-215901" algn="l">
              <a:lnSpc>
                <a:spcPts val="2800"/>
              </a:lnSpc>
              <a:buFont typeface="Arial"/>
              <a:buChar char="•"/>
            </a:pPr>
            <a:r>
              <a:rPr lang="en-US" sz="2000" dirty="0">
                <a:solidFill>
                  <a:srgbClr val="222222"/>
                </a:solidFill>
                <a:latin typeface="Gotham Book" panose="02000604040000020004" pitchFamily="50" charset="0"/>
                <a:ea typeface="Gotham Condensed"/>
                <a:cs typeface="Gotham Condensed"/>
                <a:sym typeface="Gotham Condensed"/>
              </a:rPr>
              <a:t>They are inversely proportional to each other and related to the speed of light through a particular medium. The relationship in a vacuum is shown in the following equation where C is the speed of light: C = f λ</a:t>
            </a:r>
          </a:p>
          <a:p>
            <a:pPr marL="431802" lvl="1" indent="-215901" algn="l">
              <a:lnSpc>
                <a:spcPts val="2800"/>
              </a:lnSpc>
              <a:buFont typeface="Arial"/>
              <a:buChar char="•"/>
            </a:pPr>
            <a:r>
              <a:rPr lang="en-US" sz="2000" dirty="0">
                <a:solidFill>
                  <a:srgbClr val="222222"/>
                </a:solidFill>
                <a:latin typeface="Gotham Book" panose="02000604040000020004" pitchFamily="50" charset="0"/>
                <a:ea typeface="Gotham Condensed"/>
                <a:cs typeface="Gotham Condensed"/>
                <a:sym typeface="Gotham Condensed"/>
              </a:rPr>
              <a:t>As frequency (f) increases, wavelength (λ) decreases. </a:t>
            </a:r>
          </a:p>
          <a:p>
            <a:pPr marL="431802" lvl="1" indent="-215901" algn="l">
              <a:lnSpc>
                <a:spcPts val="2800"/>
              </a:lnSpc>
              <a:buFont typeface="Arial"/>
              <a:buChar char="•"/>
            </a:pPr>
            <a:r>
              <a:rPr lang="en-US" sz="2000" dirty="0">
                <a:solidFill>
                  <a:srgbClr val="222222"/>
                </a:solidFill>
                <a:latin typeface="Gotham Book" panose="02000604040000020004" pitchFamily="50" charset="0"/>
                <a:ea typeface="Gotham Condensed"/>
                <a:cs typeface="Gotham Condensed"/>
                <a:sym typeface="Gotham Condensed"/>
              </a:rPr>
              <a:t>For reference, a 1 GHz wave has a wavelength of roughly 1 foot, and a 100 MHz wave has a wavelength of roughly 10 feet.</a:t>
            </a:r>
          </a:p>
        </p:txBody>
      </p:sp>
      <p:sp>
        <p:nvSpPr>
          <p:cNvPr id="15" name="TextBox 15"/>
          <p:cNvSpPr txBox="1"/>
          <p:nvPr/>
        </p:nvSpPr>
        <p:spPr>
          <a:xfrm>
            <a:off x="5833577" y="1562100"/>
            <a:ext cx="5956107" cy="490134"/>
          </a:xfrm>
          <a:prstGeom prst="rect">
            <a:avLst/>
          </a:prstGeom>
        </p:spPr>
        <p:txBody>
          <a:bodyPr lIns="0" tIns="0" rIns="0" bIns="0" rtlCol="0" anchor="t">
            <a:spAutoFit/>
          </a:bodyPr>
          <a:lstStyle/>
          <a:p>
            <a:pPr marL="0" lvl="0" indent="0" algn="l">
              <a:lnSpc>
                <a:spcPts val="4199"/>
              </a:lnSpc>
              <a:spcBef>
                <a:spcPct val="0"/>
              </a:spcBef>
            </a:pPr>
            <a:r>
              <a:rPr lang="en-US" sz="2800" dirty="0">
                <a:solidFill>
                  <a:srgbClr val="B0BC22"/>
                </a:solidFill>
                <a:latin typeface="Gotham Medium" panose="02000604030000020004" pitchFamily="50" charset="0"/>
                <a:ea typeface="Gotham"/>
                <a:cs typeface="Gotham Book" pitchFamily="50" charset="0"/>
                <a:sym typeface="Gotham"/>
              </a:rPr>
              <a:t>RADIO THEORY</a:t>
            </a:r>
          </a:p>
        </p:txBody>
      </p:sp>
      <p:sp>
        <p:nvSpPr>
          <p:cNvPr id="16" name="TextBox 16"/>
          <p:cNvSpPr txBox="1"/>
          <p:nvPr/>
        </p:nvSpPr>
        <p:spPr>
          <a:xfrm>
            <a:off x="5833577" y="2095500"/>
            <a:ext cx="12149622" cy="1049005"/>
          </a:xfrm>
          <a:prstGeom prst="rect">
            <a:avLst/>
          </a:prstGeom>
        </p:spPr>
        <p:txBody>
          <a:bodyPr wrap="square" lIns="0" tIns="0" rIns="0" bIns="0" rtlCol="0" anchor="t">
            <a:spAutoFit/>
          </a:bodyPr>
          <a:lstStyle/>
          <a:p>
            <a:pPr algn="l">
              <a:lnSpc>
                <a:spcPts val="2800"/>
              </a:lnSpc>
            </a:pPr>
            <a:r>
              <a:rPr lang="en-US" sz="2000" dirty="0">
                <a:solidFill>
                  <a:srgbClr val="222222"/>
                </a:solidFill>
                <a:latin typeface="Gotham Book" panose="02000604040000020004" pitchFamily="50" charset="0"/>
                <a:ea typeface="Gotham Condensed"/>
                <a:cs typeface="Gotham Condensed"/>
                <a:sym typeface="Gotham Condensed"/>
              </a:rPr>
              <a:t>Radio waves are generated by a rapidly oscillating electric current.</a:t>
            </a:r>
          </a:p>
          <a:p>
            <a:pPr marL="431802" lvl="1" indent="-215901" algn="l">
              <a:lnSpc>
                <a:spcPts val="2800"/>
              </a:lnSpc>
              <a:buFont typeface="Arial"/>
              <a:buChar char="•"/>
            </a:pPr>
            <a:r>
              <a:rPr lang="en-US" sz="2000" dirty="0">
                <a:solidFill>
                  <a:srgbClr val="222222"/>
                </a:solidFill>
                <a:latin typeface="Gotham Book" panose="02000604040000020004" pitchFamily="50" charset="0"/>
                <a:ea typeface="Gotham Condensed"/>
                <a:cs typeface="Gotham Condensed"/>
                <a:sym typeface="Gotham Condensed"/>
              </a:rPr>
              <a:t>Frequency: The number of cycles a radio wave makes referenced to one second of time.</a:t>
            </a:r>
          </a:p>
          <a:p>
            <a:pPr marL="431802" lvl="1" indent="-215901" algn="l">
              <a:lnSpc>
                <a:spcPts val="2800"/>
              </a:lnSpc>
              <a:buFont typeface="Arial"/>
              <a:buChar char="•"/>
            </a:pPr>
            <a:r>
              <a:rPr lang="en-US" sz="2000" dirty="0">
                <a:solidFill>
                  <a:srgbClr val="222222"/>
                </a:solidFill>
                <a:latin typeface="Gotham Book" panose="02000604040000020004" pitchFamily="50" charset="0"/>
                <a:ea typeface="Gotham Condensed"/>
                <a:cs typeface="Gotham Condensed"/>
                <a:sym typeface="Gotham Condensed"/>
              </a:rPr>
              <a:t>Wavelength: The distance the wave travels to complete one cycle.</a:t>
            </a:r>
          </a:p>
        </p:txBody>
      </p:sp>
      <p:sp>
        <p:nvSpPr>
          <p:cNvPr id="17" name="TextBox 17"/>
          <p:cNvSpPr txBox="1"/>
          <p:nvPr/>
        </p:nvSpPr>
        <p:spPr>
          <a:xfrm>
            <a:off x="5833577" y="515409"/>
            <a:ext cx="11425723" cy="1013098"/>
          </a:xfrm>
          <a:prstGeom prst="rect">
            <a:avLst/>
          </a:prstGeom>
        </p:spPr>
        <p:txBody>
          <a:bodyPr lIns="0" tIns="0" rIns="0" bIns="0" rtlCol="0" anchor="t">
            <a:spAutoFit/>
          </a:bodyPr>
          <a:lstStyle/>
          <a:p>
            <a:pPr marL="0" lvl="0" indent="0" algn="l">
              <a:lnSpc>
                <a:spcPts val="7944"/>
              </a:lnSpc>
              <a:spcBef>
                <a:spcPct val="0"/>
              </a:spcBef>
            </a:pPr>
            <a:r>
              <a:rPr lang="en-US" sz="8000" b="1" spc="-245" dirty="0">
                <a:solidFill>
                  <a:srgbClr val="222222"/>
                </a:solidFill>
                <a:latin typeface="Gotham Bold"/>
                <a:ea typeface="Gotham Bold"/>
                <a:cs typeface="Gotham Bold"/>
                <a:sym typeface="Gotham Bold"/>
              </a:rPr>
              <a:t>RADIO WAVES</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0BC22"/>
        </a:solidFill>
        <a:effectLst/>
      </p:bgPr>
    </p:bg>
    <p:spTree>
      <p:nvGrpSpPr>
        <p:cNvPr id="1" name=""/>
        <p:cNvGrpSpPr/>
        <p:nvPr/>
      </p:nvGrpSpPr>
      <p:grpSpPr>
        <a:xfrm>
          <a:off x="0" y="0"/>
          <a:ext cx="0" cy="0"/>
          <a:chOff x="0" y="0"/>
          <a:chExt cx="0" cy="0"/>
        </a:xfrm>
      </p:grpSpPr>
      <p:sp>
        <p:nvSpPr>
          <p:cNvPr id="2" name="TextBox 2"/>
          <p:cNvSpPr txBox="1"/>
          <p:nvPr/>
        </p:nvSpPr>
        <p:spPr>
          <a:xfrm>
            <a:off x="3156058" y="402179"/>
            <a:ext cx="11975883" cy="1013098"/>
          </a:xfrm>
          <a:prstGeom prst="rect">
            <a:avLst/>
          </a:prstGeom>
        </p:spPr>
        <p:txBody>
          <a:bodyPr lIns="0" tIns="0" rIns="0" bIns="0" rtlCol="0" anchor="t">
            <a:spAutoFit/>
          </a:bodyPr>
          <a:lstStyle/>
          <a:p>
            <a:pPr marL="0" lvl="0" indent="0" algn="ctr">
              <a:lnSpc>
                <a:spcPts val="7944"/>
              </a:lnSpc>
              <a:spcBef>
                <a:spcPct val="0"/>
              </a:spcBef>
            </a:pPr>
            <a:r>
              <a:rPr lang="en-US" sz="8000" b="1" spc="-245" dirty="0">
                <a:solidFill>
                  <a:srgbClr val="222222"/>
                </a:solidFill>
                <a:latin typeface="Gotham Bold"/>
                <a:ea typeface="Gotham Bold"/>
                <a:cs typeface="Gotham Bold"/>
                <a:sym typeface="Gotham Bold"/>
              </a:rPr>
              <a:t>THE FIRST ANTENNAS</a:t>
            </a:r>
          </a:p>
        </p:txBody>
      </p:sp>
      <p:sp>
        <p:nvSpPr>
          <p:cNvPr id="4" name="Freeform 4"/>
          <p:cNvSpPr/>
          <p:nvPr/>
        </p:nvSpPr>
        <p:spPr>
          <a:xfrm>
            <a:off x="0" y="4838700"/>
            <a:ext cx="6137169" cy="5449879"/>
          </a:xfrm>
          <a:custGeom>
            <a:avLst/>
            <a:gdLst/>
            <a:ahLst/>
            <a:cxnLst/>
            <a:rect l="l" t="t" r="r" b="b"/>
            <a:pathLst>
              <a:path w="1616374" h="1347844">
                <a:moveTo>
                  <a:pt x="0" y="0"/>
                </a:moveTo>
                <a:lnTo>
                  <a:pt x="1616374" y="0"/>
                </a:lnTo>
                <a:lnTo>
                  <a:pt x="1616374" y="1347844"/>
                </a:lnTo>
                <a:lnTo>
                  <a:pt x="0" y="1347844"/>
                </a:lnTo>
                <a:close/>
              </a:path>
            </a:pathLst>
          </a:custGeom>
          <a:solidFill>
            <a:srgbClr val="EDECED"/>
          </a:solidFill>
        </p:spPr>
        <p:txBody>
          <a:bodyPr/>
          <a:lstStyle/>
          <a:p>
            <a:endParaRPr lang="en-US"/>
          </a:p>
        </p:txBody>
      </p:sp>
      <p:sp>
        <p:nvSpPr>
          <p:cNvPr id="5" name="TextBox 5"/>
          <p:cNvSpPr txBox="1"/>
          <p:nvPr/>
        </p:nvSpPr>
        <p:spPr>
          <a:xfrm>
            <a:off x="0" y="4990157"/>
            <a:ext cx="6137169" cy="5298422"/>
          </a:xfrm>
          <a:prstGeom prst="rect">
            <a:avLst/>
          </a:prstGeom>
        </p:spPr>
        <p:txBody>
          <a:bodyPr lIns="50800" tIns="50800" rIns="50800" bIns="50800" rtlCol="0" anchor="ctr"/>
          <a:lstStyle/>
          <a:p>
            <a:pPr algn="ctr">
              <a:lnSpc>
                <a:spcPts val="3359"/>
              </a:lnSpc>
            </a:pPr>
            <a:endParaRPr/>
          </a:p>
        </p:txBody>
      </p:sp>
      <p:sp>
        <p:nvSpPr>
          <p:cNvPr id="6" name="TextBox 6"/>
          <p:cNvSpPr txBox="1"/>
          <p:nvPr/>
        </p:nvSpPr>
        <p:spPr>
          <a:xfrm>
            <a:off x="1043502" y="5753100"/>
            <a:ext cx="4384994" cy="504825"/>
          </a:xfrm>
          <a:prstGeom prst="rect">
            <a:avLst/>
          </a:prstGeom>
        </p:spPr>
        <p:txBody>
          <a:bodyPr lIns="0" tIns="0" rIns="0" bIns="0" rtlCol="0" anchor="t">
            <a:spAutoFit/>
          </a:bodyPr>
          <a:lstStyle/>
          <a:p>
            <a:pPr marL="0" lvl="0" indent="0" algn="l">
              <a:lnSpc>
                <a:spcPts val="4199"/>
              </a:lnSpc>
              <a:spcBef>
                <a:spcPct val="0"/>
              </a:spcBef>
            </a:pPr>
            <a:r>
              <a:rPr lang="en-US" sz="2800" dirty="0">
                <a:solidFill>
                  <a:srgbClr val="B0BC22"/>
                </a:solidFill>
                <a:latin typeface="Gotham Medium" panose="02000604030000020004" pitchFamily="50" charset="0"/>
                <a:ea typeface="Gotham"/>
                <a:cs typeface="Gotham Book" pitchFamily="50" charset="0"/>
                <a:sym typeface="Gotham"/>
              </a:rPr>
              <a:t>HEINRICH</a:t>
            </a:r>
            <a:r>
              <a:rPr lang="en-US" sz="2800" strike="noStrike" dirty="0">
                <a:solidFill>
                  <a:srgbClr val="B0BC22"/>
                </a:solidFill>
                <a:latin typeface="Gotham Medium" panose="02000604030000020004" pitchFamily="50" charset="0"/>
                <a:ea typeface="Gotham"/>
                <a:cs typeface="Gotham Book" pitchFamily="50" charset="0"/>
                <a:sym typeface="Gotham"/>
              </a:rPr>
              <a:t> HERTZ</a:t>
            </a:r>
          </a:p>
        </p:txBody>
      </p:sp>
      <p:sp>
        <p:nvSpPr>
          <p:cNvPr id="7" name="TextBox 7"/>
          <p:cNvSpPr txBox="1"/>
          <p:nvPr/>
        </p:nvSpPr>
        <p:spPr>
          <a:xfrm>
            <a:off x="1043501" y="6356218"/>
            <a:ext cx="4138099" cy="2154436"/>
          </a:xfrm>
          <a:prstGeom prst="rect">
            <a:avLst/>
          </a:prstGeom>
        </p:spPr>
        <p:txBody>
          <a:bodyPr wrap="square" lIns="0" tIns="0" rIns="0" bIns="0" rtlCol="0" anchor="t">
            <a:spAutoFit/>
          </a:bodyPr>
          <a:lstStyle/>
          <a:p>
            <a:pPr marL="0" lvl="0" indent="0" algn="l">
              <a:spcBef>
                <a:spcPct val="0"/>
              </a:spcBef>
            </a:pPr>
            <a:r>
              <a:rPr lang="en-US" sz="2000" dirty="0">
                <a:solidFill>
                  <a:srgbClr val="222222"/>
                </a:solidFill>
                <a:latin typeface="Gotham Book" panose="02000604040000020004" pitchFamily="50" charset="0"/>
                <a:ea typeface="Gotham Condensed"/>
                <a:cs typeface="Gotham Condensed"/>
                <a:sym typeface="Gotham Condensed"/>
              </a:rPr>
              <a:t>The first ante</a:t>
            </a:r>
            <a:r>
              <a:rPr lang="en-US" sz="2000" strike="noStrike" dirty="0">
                <a:solidFill>
                  <a:srgbClr val="222222"/>
                </a:solidFill>
                <a:latin typeface="Gotham Book" panose="02000604040000020004" pitchFamily="50" charset="0"/>
                <a:ea typeface="Gotham Condensed"/>
                <a:cs typeface="Gotham Condensed"/>
                <a:sym typeface="Gotham Condensed"/>
              </a:rPr>
              <a:t>nnas were built in 1888 by German physicist Heinrich Hertz in his pioneering experiments to prove the existence of electromagnetic waves predicted by the theory of James Clerk Maxwell. </a:t>
            </a:r>
          </a:p>
        </p:txBody>
      </p:sp>
      <p:sp>
        <p:nvSpPr>
          <p:cNvPr id="9" name="Freeform 9"/>
          <p:cNvSpPr/>
          <p:nvPr/>
        </p:nvSpPr>
        <p:spPr>
          <a:xfrm>
            <a:off x="11525026" y="1648378"/>
            <a:ext cx="6762974" cy="8638622"/>
          </a:xfrm>
          <a:custGeom>
            <a:avLst/>
            <a:gdLst/>
            <a:ahLst/>
            <a:cxnLst/>
            <a:rect l="l" t="t" r="r" b="b"/>
            <a:pathLst>
              <a:path w="1781195" h="2217495">
                <a:moveTo>
                  <a:pt x="0" y="0"/>
                </a:moveTo>
                <a:lnTo>
                  <a:pt x="1781195" y="0"/>
                </a:lnTo>
                <a:lnTo>
                  <a:pt x="1781195" y="2217495"/>
                </a:lnTo>
                <a:lnTo>
                  <a:pt x="0" y="2217495"/>
                </a:lnTo>
                <a:close/>
              </a:path>
            </a:pathLst>
          </a:custGeom>
          <a:solidFill>
            <a:srgbClr val="EDECED"/>
          </a:solidFill>
          <a:ln cap="sq">
            <a:noFill/>
            <a:prstDash val="solid"/>
            <a:miter/>
          </a:ln>
        </p:spPr>
        <p:txBody>
          <a:bodyPr/>
          <a:lstStyle/>
          <a:p>
            <a:endParaRPr lang="en-US"/>
          </a:p>
        </p:txBody>
      </p:sp>
      <p:sp>
        <p:nvSpPr>
          <p:cNvPr id="10" name="TextBox 10"/>
          <p:cNvSpPr txBox="1"/>
          <p:nvPr/>
        </p:nvSpPr>
        <p:spPr>
          <a:xfrm>
            <a:off x="11525026" y="1686550"/>
            <a:ext cx="6762974" cy="8600377"/>
          </a:xfrm>
          <a:prstGeom prst="rect">
            <a:avLst/>
          </a:prstGeom>
        </p:spPr>
        <p:txBody>
          <a:bodyPr lIns="50800" tIns="50800" rIns="50800" bIns="50800" rtlCol="0" anchor="ctr"/>
          <a:lstStyle/>
          <a:p>
            <a:pPr marL="0" lvl="0" indent="0" algn="ctr">
              <a:lnSpc>
                <a:spcPts val="3359"/>
              </a:lnSpc>
              <a:spcBef>
                <a:spcPct val="0"/>
              </a:spcBef>
            </a:pPr>
            <a:endParaRPr/>
          </a:p>
        </p:txBody>
      </p:sp>
      <p:sp>
        <p:nvSpPr>
          <p:cNvPr id="11" name="TextBox 11"/>
          <p:cNvSpPr txBox="1"/>
          <p:nvPr/>
        </p:nvSpPr>
        <p:spPr>
          <a:xfrm>
            <a:off x="11928483" y="1790700"/>
            <a:ext cx="5292717" cy="504825"/>
          </a:xfrm>
          <a:prstGeom prst="rect">
            <a:avLst/>
          </a:prstGeom>
        </p:spPr>
        <p:txBody>
          <a:bodyPr lIns="0" tIns="0" rIns="0" bIns="0" rtlCol="0" anchor="t">
            <a:spAutoFit/>
          </a:bodyPr>
          <a:lstStyle/>
          <a:p>
            <a:pPr marL="0" lvl="0" indent="0" algn="l">
              <a:lnSpc>
                <a:spcPts val="4199"/>
              </a:lnSpc>
              <a:spcBef>
                <a:spcPct val="0"/>
              </a:spcBef>
            </a:pPr>
            <a:r>
              <a:rPr lang="en-US" sz="2800" dirty="0">
                <a:solidFill>
                  <a:srgbClr val="B0BC22"/>
                </a:solidFill>
                <a:latin typeface="Gotham Medium" panose="02000604030000020004" pitchFamily="50" charset="0"/>
                <a:ea typeface="Gotham"/>
                <a:cs typeface="Gotham Book" pitchFamily="50" charset="0"/>
                <a:sym typeface="Gotham"/>
              </a:rPr>
              <a:t>ANTENNA CONCEPTS</a:t>
            </a:r>
          </a:p>
        </p:txBody>
      </p:sp>
      <p:sp>
        <p:nvSpPr>
          <p:cNvPr id="12" name="TextBox 12"/>
          <p:cNvSpPr txBox="1"/>
          <p:nvPr/>
        </p:nvSpPr>
        <p:spPr>
          <a:xfrm>
            <a:off x="11684364" y="2411016"/>
            <a:ext cx="6298836" cy="7509748"/>
          </a:xfrm>
          <a:prstGeom prst="rect">
            <a:avLst/>
          </a:prstGeom>
        </p:spPr>
        <p:txBody>
          <a:bodyPr wrap="square" lIns="0" tIns="0" rIns="0" bIns="0" rtlCol="0" anchor="t">
            <a:spAutoFit/>
          </a:bodyPr>
          <a:lstStyle/>
          <a:p>
            <a:pPr marL="518162" lvl="1" indent="-259081" algn="l">
              <a:buFont typeface="Arial"/>
              <a:buChar char="•"/>
            </a:pPr>
            <a:r>
              <a:rPr lang="en-US" sz="2000" dirty="0">
                <a:solidFill>
                  <a:srgbClr val="222222"/>
                </a:solidFill>
                <a:latin typeface="Gotham Book" panose="02000604040000020004" pitchFamily="50" charset="0"/>
                <a:ea typeface="Gotham Condensed"/>
                <a:cs typeface="Gotham Condensed"/>
                <a:sym typeface="Gotham Condensed"/>
              </a:rPr>
              <a:t>Directionality: Directivity is fundamental to antennas. It’s a measure of how “directional” an antenna’s radiation pattern is – omnidirectional (360-degree coverage) or directional (limited coverage).</a:t>
            </a:r>
          </a:p>
          <a:p>
            <a:pPr marL="518162" lvl="1" indent="-259081" algn="l">
              <a:buFont typeface="Arial"/>
              <a:buChar char="•"/>
            </a:pPr>
            <a:endParaRPr lang="en-US" sz="700" dirty="0">
              <a:solidFill>
                <a:srgbClr val="222222"/>
              </a:solidFill>
              <a:latin typeface="Gotham Book" panose="02000604040000020004" pitchFamily="50" charset="0"/>
              <a:ea typeface="Gotham Condensed"/>
              <a:cs typeface="Gotham Condensed"/>
              <a:sym typeface="Gotham Condensed"/>
            </a:endParaRPr>
          </a:p>
          <a:p>
            <a:pPr marL="518162" lvl="1" indent="-259081" algn="l">
              <a:buFont typeface="Arial"/>
              <a:buChar char="•"/>
            </a:pPr>
            <a:r>
              <a:rPr lang="en-US" sz="2000" dirty="0">
                <a:solidFill>
                  <a:srgbClr val="222222"/>
                </a:solidFill>
                <a:latin typeface="Gotham Book" panose="02000604040000020004" pitchFamily="50" charset="0"/>
                <a:ea typeface="Gotham Condensed"/>
                <a:cs typeface="Gotham Condensed"/>
                <a:sym typeface="Gotham Condensed"/>
              </a:rPr>
              <a:t>Radiation pattern: The relative distribution of radiated power as a functional of direction in space.</a:t>
            </a:r>
            <a:br>
              <a:rPr lang="en-US" sz="2000" dirty="0">
                <a:solidFill>
                  <a:srgbClr val="222222"/>
                </a:solidFill>
                <a:latin typeface="Gotham Book" panose="02000604040000020004" pitchFamily="50" charset="0"/>
                <a:ea typeface="Gotham Condensed"/>
                <a:cs typeface="Gotham Condensed"/>
                <a:sym typeface="Gotham Condensed"/>
              </a:rPr>
            </a:br>
            <a:endParaRPr lang="en-US" sz="700" dirty="0">
              <a:solidFill>
                <a:srgbClr val="222222"/>
              </a:solidFill>
              <a:latin typeface="Gotham Book" panose="02000604040000020004" pitchFamily="50" charset="0"/>
              <a:ea typeface="Gotham Condensed"/>
              <a:cs typeface="Gotham Condensed"/>
              <a:sym typeface="Gotham Condensed"/>
            </a:endParaRPr>
          </a:p>
          <a:p>
            <a:pPr marL="518162" lvl="1" indent="-259081" algn="l">
              <a:buFont typeface="Arial"/>
              <a:buChar char="•"/>
            </a:pPr>
            <a:r>
              <a:rPr lang="en-US" sz="2000" dirty="0">
                <a:solidFill>
                  <a:srgbClr val="222222"/>
                </a:solidFill>
                <a:latin typeface="Gotham Book" panose="02000604040000020004" pitchFamily="50" charset="0"/>
                <a:ea typeface="Gotham Condensed"/>
                <a:cs typeface="Gotham Condensed"/>
                <a:sym typeface="Gotham Condensed"/>
              </a:rPr>
              <a:t>Gain: An antenna’s efficiency is a measure of how much power is radiated by the antenna relative to the antenna input power. Measured in </a:t>
            </a:r>
            <a:r>
              <a:rPr lang="en-US" sz="2000" dirty="0" err="1">
                <a:solidFill>
                  <a:srgbClr val="222222"/>
                </a:solidFill>
                <a:latin typeface="Gotham Book" panose="02000604040000020004" pitchFamily="50" charset="0"/>
                <a:ea typeface="Gotham Condensed"/>
                <a:cs typeface="Gotham Condensed"/>
                <a:sym typeface="Gotham Condensed"/>
              </a:rPr>
              <a:t>dBi</a:t>
            </a:r>
            <a:r>
              <a:rPr lang="en-US" sz="2000" dirty="0">
                <a:solidFill>
                  <a:srgbClr val="222222"/>
                </a:solidFill>
                <a:latin typeface="Gotham Book" panose="02000604040000020004" pitchFamily="50" charset="0"/>
                <a:ea typeface="Gotham Condensed"/>
                <a:cs typeface="Gotham Condensed"/>
                <a:sym typeface="Gotham Condensed"/>
              </a:rPr>
              <a:t> and </a:t>
            </a:r>
            <a:r>
              <a:rPr lang="en-US" sz="2000" dirty="0" err="1">
                <a:solidFill>
                  <a:srgbClr val="222222"/>
                </a:solidFill>
                <a:latin typeface="Gotham Book" panose="02000604040000020004" pitchFamily="50" charset="0"/>
                <a:ea typeface="Gotham Condensed"/>
                <a:cs typeface="Gotham Condensed"/>
                <a:sym typeface="Gotham Condensed"/>
              </a:rPr>
              <a:t>dB.</a:t>
            </a:r>
            <a:br>
              <a:rPr lang="en-US" sz="2000" dirty="0">
                <a:solidFill>
                  <a:srgbClr val="222222"/>
                </a:solidFill>
                <a:latin typeface="Gotham Book" panose="02000604040000020004" pitchFamily="50" charset="0"/>
                <a:ea typeface="Gotham Condensed"/>
                <a:cs typeface="Gotham Condensed"/>
                <a:sym typeface="Gotham Condensed"/>
              </a:rPr>
            </a:br>
            <a:endParaRPr lang="en-US" sz="700" dirty="0">
              <a:solidFill>
                <a:srgbClr val="222222"/>
              </a:solidFill>
              <a:latin typeface="Gotham Book" panose="02000604040000020004" pitchFamily="50" charset="0"/>
              <a:ea typeface="Gotham Condensed"/>
              <a:cs typeface="Gotham Condensed"/>
              <a:sym typeface="Gotham Condensed"/>
            </a:endParaRPr>
          </a:p>
          <a:p>
            <a:pPr marL="518162" lvl="1" indent="-259081" algn="l">
              <a:buFont typeface="Arial"/>
              <a:buChar char="•"/>
            </a:pPr>
            <a:r>
              <a:rPr lang="en-US" sz="2000" dirty="0">
                <a:solidFill>
                  <a:srgbClr val="222222"/>
                </a:solidFill>
                <a:latin typeface="Gotham Book" panose="02000604040000020004" pitchFamily="50" charset="0"/>
                <a:ea typeface="Gotham Condensed"/>
                <a:cs typeface="Gotham Condensed"/>
                <a:sym typeface="Gotham Condensed"/>
              </a:rPr>
              <a:t>Beamwidth: An antenna’s radio pattern in the far field is often characterized by beamwidth and sidelobe levels. Measured in degrees.</a:t>
            </a:r>
          </a:p>
          <a:p>
            <a:pPr marL="518162" lvl="1" indent="-259081" algn="l">
              <a:buFont typeface="Arial"/>
              <a:buChar char="•"/>
            </a:pPr>
            <a:endParaRPr lang="en-US" sz="700" dirty="0">
              <a:solidFill>
                <a:srgbClr val="222222"/>
              </a:solidFill>
              <a:latin typeface="Gotham Book" panose="02000604040000020004" pitchFamily="50" charset="0"/>
              <a:ea typeface="Gotham Condensed"/>
              <a:cs typeface="Gotham Condensed"/>
              <a:sym typeface="Gotham Condensed"/>
            </a:endParaRPr>
          </a:p>
          <a:p>
            <a:pPr marL="518162" lvl="1" indent="-259081" algn="l">
              <a:buFont typeface="Arial"/>
              <a:buChar char="•"/>
            </a:pPr>
            <a:r>
              <a:rPr lang="en-US" sz="2000" dirty="0">
                <a:solidFill>
                  <a:srgbClr val="222222"/>
                </a:solidFill>
                <a:latin typeface="Gotham Book" panose="02000604040000020004" pitchFamily="50" charset="0"/>
                <a:ea typeface="Gotham Condensed"/>
                <a:cs typeface="Gotham Condensed"/>
                <a:sym typeface="Gotham Condensed"/>
              </a:rPr>
              <a:t>Polarization: All electromagnetic plane waves have an associated polarization. The antenna concepts of linear, circular, and elliptical polarization are presented.</a:t>
            </a:r>
          </a:p>
          <a:p>
            <a:pPr marL="518162" lvl="1" indent="-259081" algn="l">
              <a:buFont typeface="Arial"/>
              <a:buChar char="•"/>
            </a:pPr>
            <a:endParaRPr lang="en-US" sz="700" dirty="0">
              <a:solidFill>
                <a:srgbClr val="222222"/>
              </a:solidFill>
              <a:latin typeface="Gotham Book" panose="02000604040000020004" pitchFamily="50" charset="0"/>
              <a:ea typeface="Gotham Condensed"/>
              <a:cs typeface="Gotham Condensed"/>
              <a:sym typeface="Gotham Condensed"/>
            </a:endParaRPr>
          </a:p>
          <a:p>
            <a:pPr marL="518162" lvl="1" indent="-259081" algn="l">
              <a:buFont typeface="Arial"/>
              <a:buChar char="•"/>
            </a:pPr>
            <a:r>
              <a:rPr lang="en-US" sz="2000" dirty="0">
                <a:solidFill>
                  <a:srgbClr val="222222"/>
                </a:solidFill>
                <a:latin typeface="Gotham Book" panose="02000604040000020004" pitchFamily="50" charset="0"/>
                <a:ea typeface="Gotham Condensed"/>
                <a:cs typeface="Gotham Condensed"/>
                <a:sym typeface="Gotham Condensed"/>
              </a:rPr>
              <a:t>Bandwidth: The frequency range over which the antenna radiates. Defined in different ways.</a:t>
            </a:r>
          </a:p>
        </p:txBody>
      </p:sp>
      <p:sp>
        <p:nvSpPr>
          <p:cNvPr id="14" name="Freeform 14"/>
          <p:cNvSpPr/>
          <p:nvPr/>
        </p:nvSpPr>
        <p:spPr>
          <a:xfrm>
            <a:off x="5928799" y="3349977"/>
            <a:ext cx="5791111" cy="6938601"/>
          </a:xfrm>
          <a:custGeom>
            <a:avLst/>
            <a:gdLst/>
            <a:ahLst/>
            <a:cxnLst/>
            <a:rect l="l" t="t" r="r" b="b"/>
            <a:pathLst>
              <a:path w="1525231" h="1769772">
                <a:moveTo>
                  <a:pt x="0" y="0"/>
                </a:moveTo>
                <a:lnTo>
                  <a:pt x="1525231" y="0"/>
                </a:lnTo>
                <a:lnTo>
                  <a:pt x="1525231" y="1769772"/>
                </a:lnTo>
                <a:lnTo>
                  <a:pt x="0" y="1769772"/>
                </a:lnTo>
                <a:close/>
              </a:path>
            </a:pathLst>
          </a:custGeom>
          <a:solidFill>
            <a:srgbClr val="EDECED"/>
          </a:solidFill>
          <a:ln cap="sq">
            <a:noFill/>
            <a:prstDash val="solid"/>
            <a:miter/>
          </a:ln>
        </p:spPr>
        <p:txBody>
          <a:bodyPr/>
          <a:lstStyle/>
          <a:p>
            <a:endParaRPr lang="en-US"/>
          </a:p>
        </p:txBody>
      </p:sp>
      <p:sp>
        <p:nvSpPr>
          <p:cNvPr id="16" name="TextBox 16"/>
          <p:cNvSpPr txBox="1"/>
          <p:nvPr/>
        </p:nvSpPr>
        <p:spPr>
          <a:xfrm>
            <a:off x="6301807" y="3571875"/>
            <a:ext cx="4899593" cy="504825"/>
          </a:xfrm>
          <a:prstGeom prst="rect">
            <a:avLst/>
          </a:prstGeom>
        </p:spPr>
        <p:txBody>
          <a:bodyPr lIns="0" tIns="0" rIns="0" bIns="0" rtlCol="0" anchor="t">
            <a:spAutoFit/>
          </a:bodyPr>
          <a:lstStyle/>
          <a:p>
            <a:pPr marL="0" lvl="0" indent="0" algn="l">
              <a:lnSpc>
                <a:spcPts val="4199"/>
              </a:lnSpc>
              <a:spcBef>
                <a:spcPct val="0"/>
              </a:spcBef>
            </a:pPr>
            <a:r>
              <a:rPr lang="en-US" sz="2800" dirty="0">
                <a:solidFill>
                  <a:srgbClr val="B0BC22"/>
                </a:solidFill>
                <a:latin typeface="Gotham Medium" panose="02000604030000020004" pitchFamily="50" charset="0"/>
                <a:ea typeface="Gotham"/>
                <a:cs typeface="Gotham Book" pitchFamily="50" charset="0"/>
                <a:sym typeface="Gotham"/>
              </a:rPr>
              <a:t>WHAT IS AN ANTENNA?</a:t>
            </a:r>
          </a:p>
        </p:txBody>
      </p:sp>
      <p:sp>
        <p:nvSpPr>
          <p:cNvPr id="17" name="TextBox 17"/>
          <p:cNvSpPr txBox="1"/>
          <p:nvPr/>
        </p:nvSpPr>
        <p:spPr>
          <a:xfrm>
            <a:off x="6301808" y="4152900"/>
            <a:ext cx="4740254" cy="3385542"/>
          </a:xfrm>
          <a:prstGeom prst="rect">
            <a:avLst/>
          </a:prstGeom>
        </p:spPr>
        <p:txBody>
          <a:bodyPr wrap="square" lIns="0" tIns="0" rIns="0" bIns="0" rtlCol="0" anchor="t">
            <a:spAutoFit/>
          </a:bodyPr>
          <a:lstStyle/>
          <a:p>
            <a:pPr marL="0" lvl="0" indent="0" algn="l">
              <a:spcBef>
                <a:spcPct val="0"/>
              </a:spcBef>
            </a:pPr>
            <a:r>
              <a:rPr lang="en-US" sz="2000" dirty="0">
                <a:solidFill>
                  <a:srgbClr val="222222"/>
                </a:solidFill>
                <a:latin typeface="Gotham Book" panose="02000604040000020004" pitchFamily="50" charset="0"/>
                <a:ea typeface="Gotham Condensed"/>
                <a:cs typeface="Gotham Condensed"/>
                <a:sym typeface="Gotham Condensed"/>
              </a:rPr>
              <a:t>An ant</a:t>
            </a:r>
            <a:r>
              <a:rPr lang="en-US" sz="2000" strike="noStrike" dirty="0">
                <a:solidFill>
                  <a:srgbClr val="222222"/>
                </a:solidFill>
                <a:latin typeface="Gotham Book" panose="02000604040000020004" pitchFamily="50" charset="0"/>
                <a:ea typeface="Gotham Condensed"/>
                <a:cs typeface="Gotham Condensed"/>
                <a:sym typeface="Gotham Condensed"/>
              </a:rPr>
              <a:t>enna is an electrical device that converts electric currents into radio waves and vice versa. </a:t>
            </a:r>
          </a:p>
          <a:p>
            <a:pPr marL="0" lvl="0" indent="0" algn="l">
              <a:spcBef>
                <a:spcPct val="0"/>
              </a:spcBef>
            </a:pPr>
            <a:r>
              <a:rPr lang="en-US" sz="2000" strike="noStrike" dirty="0">
                <a:solidFill>
                  <a:srgbClr val="222222"/>
                </a:solidFill>
                <a:latin typeface="Gotham Book" panose="02000604040000020004" pitchFamily="50" charset="0"/>
                <a:ea typeface="Gotham Condensed"/>
                <a:cs typeface="Gotham Condensed"/>
                <a:sym typeface="Gotham Condensed"/>
              </a:rPr>
              <a:t>It is usually used with a radio transmitter or radio receiver. In transmission, a radio transmitter applies an oscillating radio frequency electric current to the antenna’s terminals, and the antenna radiates the energy from the current as electromagnetic waves.</a:t>
            </a:r>
          </a:p>
        </p:txBody>
      </p:sp>
      <p:sp>
        <p:nvSpPr>
          <p:cNvPr id="19" name="Freeform 19"/>
          <p:cNvSpPr/>
          <p:nvPr/>
        </p:nvSpPr>
        <p:spPr>
          <a:xfrm>
            <a:off x="1043502" y="2223968"/>
            <a:ext cx="3378287" cy="3378287"/>
          </a:xfrm>
          <a:custGeom>
            <a:avLst/>
            <a:gdLst/>
            <a:ahLst/>
            <a:cxnLst/>
            <a:rect l="l" t="t" r="r" b="b"/>
            <a:pathLst>
              <a:path w="812800" h="812800">
                <a:moveTo>
                  <a:pt x="0" y="0"/>
                </a:moveTo>
                <a:lnTo>
                  <a:pt x="812800" y="0"/>
                </a:lnTo>
                <a:lnTo>
                  <a:pt x="812800" y="812800"/>
                </a:lnTo>
                <a:lnTo>
                  <a:pt x="0" y="812800"/>
                </a:lnTo>
                <a:close/>
              </a:path>
            </a:pathLst>
          </a:custGeom>
          <a:blipFill>
            <a:blip r:embed="rId3"/>
            <a:stretch>
              <a:fillRect t="-14724" b="-14724"/>
            </a:stretch>
          </a:blipFill>
          <a:ln w="19050">
            <a:solidFill>
              <a:schemeClr val="tx1"/>
            </a:solidFill>
          </a:ln>
          <a:effectLst>
            <a:outerShdw blurRad="50800" dist="38100" dir="2700000" algn="tl" rotWithShape="0">
              <a:prstClr val="black">
                <a:alpha val="40000"/>
              </a:prstClr>
            </a:outerShdw>
          </a:effectLst>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DECED"/>
        </a:solidFill>
        <a:effectLst/>
      </p:bgPr>
    </p:bg>
    <p:spTree>
      <p:nvGrpSpPr>
        <p:cNvPr id="1" name=""/>
        <p:cNvGrpSpPr/>
        <p:nvPr/>
      </p:nvGrpSpPr>
      <p:grpSpPr>
        <a:xfrm>
          <a:off x="0" y="0"/>
          <a:ext cx="0" cy="0"/>
          <a:chOff x="0" y="0"/>
          <a:chExt cx="0" cy="0"/>
        </a:xfrm>
      </p:grpSpPr>
      <p:sp>
        <p:nvSpPr>
          <p:cNvPr id="3" name="Freeform 3"/>
          <p:cNvSpPr/>
          <p:nvPr/>
        </p:nvSpPr>
        <p:spPr>
          <a:xfrm>
            <a:off x="6380436" y="0"/>
            <a:ext cx="11907564" cy="10287000"/>
          </a:xfrm>
          <a:custGeom>
            <a:avLst/>
            <a:gdLst/>
            <a:ahLst/>
            <a:cxnLst/>
            <a:rect l="l" t="t" r="r" b="b"/>
            <a:pathLst>
              <a:path w="3136148" h="2709333">
                <a:moveTo>
                  <a:pt x="0" y="0"/>
                </a:moveTo>
                <a:lnTo>
                  <a:pt x="3136148" y="0"/>
                </a:lnTo>
                <a:lnTo>
                  <a:pt x="3136148" y="2709333"/>
                </a:lnTo>
                <a:lnTo>
                  <a:pt x="0" y="2709333"/>
                </a:lnTo>
                <a:close/>
              </a:path>
            </a:pathLst>
          </a:custGeom>
          <a:solidFill>
            <a:srgbClr val="B0BC22"/>
          </a:solidFill>
          <a:ln cap="sq">
            <a:noFill/>
            <a:prstDash val="solid"/>
            <a:miter/>
          </a:ln>
        </p:spPr>
        <p:txBody>
          <a:bodyPr/>
          <a:lstStyle/>
          <a:p>
            <a:endParaRPr lang="en-US"/>
          </a:p>
        </p:txBody>
      </p:sp>
      <p:sp>
        <p:nvSpPr>
          <p:cNvPr id="6" name="Freeform 6"/>
          <p:cNvSpPr/>
          <p:nvPr/>
        </p:nvSpPr>
        <p:spPr>
          <a:xfrm>
            <a:off x="7162800" y="1156094"/>
            <a:ext cx="4669095" cy="3446022"/>
          </a:xfrm>
          <a:custGeom>
            <a:avLst/>
            <a:gdLst/>
            <a:ahLst/>
            <a:cxnLst/>
            <a:rect l="l" t="t" r="r" b="b"/>
            <a:pathLst>
              <a:path w="1390415" h="1026194">
                <a:moveTo>
                  <a:pt x="0" y="0"/>
                </a:moveTo>
                <a:lnTo>
                  <a:pt x="1390415" y="0"/>
                </a:lnTo>
                <a:lnTo>
                  <a:pt x="1390415" y="1026194"/>
                </a:lnTo>
                <a:lnTo>
                  <a:pt x="0" y="1026194"/>
                </a:lnTo>
                <a:close/>
              </a:path>
            </a:pathLst>
          </a:custGeom>
          <a:blipFill>
            <a:blip r:embed="rId2"/>
            <a:stretch>
              <a:fillRect t="-11795" b="-11795"/>
            </a:stretch>
          </a:blipFill>
          <a:ln w="25400">
            <a:solidFill>
              <a:schemeClr val="tx1"/>
            </a:solidFill>
          </a:ln>
          <a:effectLst>
            <a:outerShdw blurRad="50800" dist="38100" dir="2700000" algn="tl" rotWithShape="0">
              <a:prstClr val="black">
                <a:alpha val="40000"/>
              </a:prstClr>
            </a:outerShdw>
          </a:effectLst>
        </p:spPr>
        <p:txBody>
          <a:bodyPr/>
          <a:lstStyle/>
          <a:p>
            <a:endParaRPr lang="en-US"/>
          </a:p>
        </p:txBody>
      </p:sp>
      <p:sp>
        <p:nvSpPr>
          <p:cNvPr id="8" name="Freeform 8"/>
          <p:cNvSpPr/>
          <p:nvPr/>
        </p:nvSpPr>
        <p:spPr>
          <a:xfrm>
            <a:off x="12725400" y="1156094"/>
            <a:ext cx="4669095" cy="3446022"/>
          </a:xfrm>
          <a:custGeom>
            <a:avLst/>
            <a:gdLst/>
            <a:ahLst/>
            <a:cxnLst/>
            <a:rect l="l" t="t" r="r" b="b"/>
            <a:pathLst>
              <a:path w="1390415" h="1026194">
                <a:moveTo>
                  <a:pt x="0" y="0"/>
                </a:moveTo>
                <a:lnTo>
                  <a:pt x="1390415" y="0"/>
                </a:lnTo>
                <a:lnTo>
                  <a:pt x="1390415" y="1026194"/>
                </a:lnTo>
                <a:lnTo>
                  <a:pt x="0" y="1026194"/>
                </a:lnTo>
                <a:close/>
              </a:path>
            </a:pathLst>
          </a:custGeom>
          <a:blipFill>
            <a:blip r:embed="rId3"/>
            <a:stretch>
              <a:fillRect t="-544" b="-544"/>
            </a:stretch>
          </a:blipFill>
          <a:ln w="25400">
            <a:solidFill>
              <a:schemeClr val="tx1"/>
            </a:solidFill>
          </a:ln>
          <a:effectLst>
            <a:outerShdw blurRad="50800" dist="38100" dir="2700000" algn="tl" rotWithShape="0">
              <a:prstClr val="black">
                <a:alpha val="40000"/>
              </a:prstClr>
            </a:outerShdw>
          </a:effectLst>
        </p:spPr>
        <p:txBody>
          <a:bodyPr/>
          <a:lstStyle/>
          <a:p>
            <a:endParaRPr lang="en-US"/>
          </a:p>
        </p:txBody>
      </p:sp>
      <p:sp>
        <p:nvSpPr>
          <p:cNvPr id="9" name="TextBox 9"/>
          <p:cNvSpPr txBox="1"/>
          <p:nvPr/>
        </p:nvSpPr>
        <p:spPr>
          <a:xfrm>
            <a:off x="12725400" y="4743471"/>
            <a:ext cx="4800600" cy="3693319"/>
          </a:xfrm>
          <a:prstGeom prst="rect">
            <a:avLst/>
          </a:prstGeom>
        </p:spPr>
        <p:txBody>
          <a:bodyPr wrap="square" lIns="0" tIns="0" rIns="0" bIns="0" rtlCol="0" anchor="t">
            <a:spAutoFit/>
          </a:bodyPr>
          <a:lstStyle/>
          <a:p>
            <a:pPr algn="l"/>
            <a:r>
              <a:rPr lang="en-US" sz="2000" dirty="0">
                <a:solidFill>
                  <a:srgbClr val="222222"/>
                </a:solidFill>
                <a:latin typeface="Gotham Book" panose="02000604040000020004" pitchFamily="50" charset="0"/>
                <a:ea typeface="Gotham Condensed"/>
                <a:cs typeface="Gotham Condensed"/>
                <a:sym typeface="Gotham Condensed"/>
              </a:rPr>
              <a:t>This is an example of a directional antenna pattern, which does not have symmetry in the radiation pattern. These antennas typically have a single peak direction in the radiation pattern – this is the direction in which the bulk of the radiated power travels. These antennas are common. Examples of antennas with highly directional radiation patterns include the dish antenna and the slotted waveguide antenna.</a:t>
            </a:r>
          </a:p>
        </p:txBody>
      </p:sp>
      <p:sp>
        <p:nvSpPr>
          <p:cNvPr id="10" name="TextBox 10"/>
          <p:cNvSpPr txBox="1"/>
          <p:nvPr/>
        </p:nvSpPr>
        <p:spPr>
          <a:xfrm>
            <a:off x="7162800" y="4743471"/>
            <a:ext cx="4669095" cy="3077766"/>
          </a:xfrm>
          <a:prstGeom prst="rect">
            <a:avLst/>
          </a:prstGeom>
        </p:spPr>
        <p:txBody>
          <a:bodyPr lIns="0" tIns="0" rIns="0" bIns="0" rtlCol="0" anchor="t">
            <a:spAutoFit/>
          </a:bodyPr>
          <a:lstStyle/>
          <a:p>
            <a:pPr algn="l"/>
            <a:r>
              <a:rPr lang="en-US" sz="2000" dirty="0">
                <a:solidFill>
                  <a:srgbClr val="222222"/>
                </a:solidFill>
                <a:latin typeface="Gotham Book" panose="02000604040000020004" pitchFamily="50" charset="0"/>
                <a:ea typeface="Gotham Condensed"/>
                <a:cs typeface="Gotham Condensed"/>
                <a:sym typeface="Gotham Condensed"/>
              </a:rPr>
              <a:t>This is an example of a donut-shaped or toroidal radiation pattern. In this case, along the z-axis, which would correspond to the radiation directly overhead the antenna, there is little power transmitted. In the x-y plane (perpendicular to the z-axis), the radiation is maximum. These plots are useful for visualizing which directions the antenna radiates.</a:t>
            </a:r>
          </a:p>
        </p:txBody>
      </p:sp>
      <p:sp>
        <p:nvSpPr>
          <p:cNvPr id="11" name="TextBox 11"/>
          <p:cNvSpPr txBox="1"/>
          <p:nvPr/>
        </p:nvSpPr>
        <p:spPr>
          <a:xfrm>
            <a:off x="546028" y="2616259"/>
            <a:ext cx="4960736" cy="3562514"/>
          </a:xfrm>
          <a:prstGeom prst="rect">
            <a:avLst/>
          </a:prstGeom>
        </p:spPr>
        <p:txBody>
          <a:bodyPr wrap="square" lIns="0" tIns="0" rIns="0" bIns="0" rtlCol="0" anchor="t">
            <a:spAutoFit/>
          </a:bodyPr>
          <a:lstStyle/>
          <a:p>
            <a:pPr algn="l">
              <a:lnSpc>
                <a:spcPts val="2800"/>
              </a:lnSpc>
            </a:pPr>
            <a:r>
              <a:rPr lang="en-US" sz="2000" dirty="0">
                <a:solidFill>
                  <a:srgbClr val="222222"/>
                </a:solidFill>
                <a:latin typeface="Gotham Book" panose="02000604040000020004" pitchFamily="50" charset="0"/>
                <a:ea typeface="Gotham Condensed"/>
                <a:cs typeface="Gotham Condensed"/>
                <a:sym typeface="Gotham Condensed"/>
              </a:rPr>
              <a:t>A theoretical isotropic antenna has a perfect 360 degree vertical and horizontal beamwidth. This is a reference for all antennas. </a:t>
            </a:r>
          </a:p>
          <a:p>
            <a:pPr algn="l">
              <a:lnSpc>
                <a:spcPts val="2800"/>
              </a:lnSpc>
            </a:pPr>
            <a:endParaRPr lang="en-US" sz="2000" dirty="0">
              <a:solidFill>
                <a:srgbClr val="222222"/>
              </a:solidFill>
              <a:latin typeface="Gotham Book" panose="02000604040000020004" pitchFamily="50" charset="0"/>
              <a:ea typeface="Gotham Condensed"/>
              <a:cs typeface="Gotham Condensed"/>
              <a:sym typeface="Gotham Condensed"/>
            </a:endParaRPr>
          </a:p>
          <a:p>
            <a:pPr algn="l">
              <a:lnSpc>
                <a:spcPts val="2800"/>
              </a:lnSpc>
            </a:pPr>
            <a:r>
              <a:rPr lang="en-US" sz="2000" dirty="0">
                <a:solidFill>
                  <a:srgbClr val="222222"/>
                </a:solidFill>
                <a:latin typeface="Gotham Book" panose="02000604040000020004" pitchFamily="50" charset="0"/>
                <a:ea typeface="Gotham Condensed"/>
                <a:cs typeface="Gotham Condensed"/>
                <a:sym typeface="Gotham Condensed"/>
              </a:rPr>
              <a:t>High-gain omnidirectional antennas:</a:t>
            </a:r>
          </a:p>
          <a:p>
            <a:pPr marL="431802" lvl="1" indent="-215901" algn="l">
              <a:lnSpc>
                <a:spcPts val="2800"/>
              </a:lnSpc>
              <a:buFont typeface="Arial"/>
              <a:buChar char="•"/>
            </a:pPr>
            <a:r>
              <a:rPr lang="en-US" sz="2000" dirty="0">
                <a:solidFill>
                  <a:srgbClr val="222222"/>
                </a:solidFill>
                <a:latin typeface="Gotham Book" panose="02000604040000020004" pitchFamily="50" charset="0"/>
                <a:ea typeface="Gotham Condensed"/>
                <a:cs typeface="Gotham Condensed"/>
                <a:sym typeface="Gotham Condensed"/>
              </a:rPr>
              <a:t>Include more coverage area in a circular pattern.</a:t>
            </a:r>
          </a:p>
          <a:p>
            <a:pPr marL="431802" lvl="1" indent="-215901" algn="l">
              <a:lnSpc>
                <a:spcPts val="2800"/>
              </a:lnSpc>
              <a:buFont typeface="Arial"/>
              <a:buChar char="•"/>
            </a:pPr>
            <a:r>
              <a:rPr lang="en-US" sz="2000" dirty="0">
                <a:solidFill>
                  <a:srgbClr val="222222"/>
                </a:solidFill>
                <a:latin typeface="Gotham Book" panose="02000604040000020004" pitchFamily="50" charset="0"/>
                <a:ea typeface="Gotham Condensed"/>
                <a:cs typeface="Gotham Condensed"/>
                <a:sym typeface="Gotham Condensed"/>
              </a:rPr>
              <a:t>Have a lower energy level directly above or below the antenna.</a:t>
            </a:r>
          </a:p>
        </p:txBody>
      </p:sp>
      <p:sp>
        <p:nvSpPr>
          <p:cNvPr id="12" name="TextBox 12"/>
          <p:cNvSpPr txBox="1"/>
          <p:nvPr/>
        </p:nvSpPr>
        <p:spPr>
          <a:xfrm>
            <a:off x="546028" y="519654"/>
            <a:ext cx="5702372" cy="2068030"/>
          </a:xfrm>
          <a:prstGeom prst="rect">
            <a:avLst/>
          </a:prstGeom>
        </p:spPr>
        <p:txBody>
          <a:bodyPr lIns="0" tIns="0" rIns="0" bIns="0" rtlCol="0" anchor="t">
            <a:spAutoFit/>
          </a:bodyPr>
          <a:lstStyle/>
          <a:p>
            <a:pPr marL="0" lvl="0" indent="0" algn="l">
              <a:lnSpc>
                <a:spcPts val="7944"/>
              </a:lnSpc>
              <a:spcBef>
                <a:spcPct val="0"/>
              </a:spcBef>
            </a:pPr>
            <a:r>
              <a:rPr lang="en-US" sz="8000" b="1" spc="-245" dirty="0">
                <a:solidFill>
                  <a:srgbClr val="222222"/>
                </a:solidFill>
                <a:latin typeface="Gotham Bold"/>
                <a:ea typeface="Gotham Bold"/>
                <a:cs typeface="Gotham Bold"/>
                <a:sym typeface="Gotham Bold"/>
              </a:rPr>
              <a:t>ANTENNA THEORY</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DECED"/>
        </a:solidFill>
        <a:effectLst/>
      </p:bgPr>
    </p:bg>
    <p:spTree>
      <p:nvGrpSpPr>
        <p:cNvPr id="1" name=""/>
        <p:cNvGrpSpPr/>
        <p:nvPr/>
      </p:nvGrpSpPr>
      <p:grpSpPr>
        <a:xfrm>
          <a:off x="0" y="0"/>
          <a:ext cx="0" cy="0"/>
          <a:chOff x="0" y="0"/>
          <a:chExt cx="0" cy="0"/>
        </a:xfrm>
      </p:grpSpPr>
      <p:sp>
        <p:nvSpPr>
          <p:cNvPr id="3" name="Freeform 3"/>
          <p:cNvSpPr/>
          <p:nvPr/>
        </p:nvSpPr>
        <p:spPr>
          <a:xfrm>
            <a:off x="11207114" y="0"/>
            <a:ext cx="7080886" cy="10287000"/>
          </a:xfrm>
          <a:custGeom>
            <a:avLst/>
            <a:gdLst/>
            <a:ahLst/>
            <a:cxnLst/>
            <a:rect l="l" t="t" r="r" b="b"/>
            <a:pathLst>
              <a:path w="1864925" h="2709333">
                <a:moveTo>
                  <a:pt x="0" y="0"/>
                </a:moveTo>
                <a:lnTo>
                  <a:pt x="1864925" y="0"/>
                </a:lnTo>
                <a:lnTo>
                  <a:pt x="1864925" y="2709333"/>
                </a:lnTo>
                <a:lnTo>
                  <a:pt x="0" y="2709333"/>
                </a:lnTo>
                <a:close/>
              </a:path>
            </a:pathLst>
          </a:custGeom>
          <a:solidFill>
            <a:srgbClr val="B0BC22"/>
          </a:solidFill>
        </p:spPr>
        <p:txBody>
          <a:bodyPr/>
          <a:lstStyle/>
          <a:p>
            <a:endParaRPr lang="en-US"/>
          </a:p>
        </p:txBody>
      </p:sp>
      <p:sp>
        <p:nvSpPr>
          <p:cNvPr id="6" name="Freeform 6"/>
          <p:cNvSpPr/>
          <p:nvPr/>
        </p:nvSpPr>
        <p:spPr>
          <a:xfrm>
            <a:off x="10258614" y="2651748"/>
            <a:ext cx="5112954" cy="6596030"/>
          </a:xfrm>
          <a:custGeom>
            <a:avLst/>
            <a:gdLst/>
            <a:ahLst/>
            <a:cxnLst/>
            <a:rect l="l" t="t" r="r" b="b"/>
            <a:pathLst>
              <a:path w="812800" h="1048563">
                <a:moveTo>
                  <a:pt x="0" y="0"/>
                </a:moveTo>
                <a:lnTo>
                  <a:pt x="812800" y="0"/>
                </a:lnTo>
                <a:lnTo>
                  <a:pt x="812800" y="1048563"/>
                </a:lnTo>
                <a:lnTo>
                  <a:pt x="0" y="1048563"/>
                </a:lnTo>
                <a:close/>
              </a:path>
            </a:pathLst>
          </a:custGeom>
          <a:blipFill>
            <a:blip r:embed="rId2"/>
            <a:stretch>
              <a:fillRect l="-2408" r="-2408"/>
            </a:stretch>
          </a:blipFill>
          <a:ln w="25400">
            <a:solidFill>
              <a:schemeClr val="tx1"/>
            </a:solidFill>
          </a:ln>
          <a:effectLst>
            <a:outerShdw blurRad="50800" dist="38100" dir="2700000" algn="tl" rotWithShape="0">
              <a:prstClr val="black">
                <a:alpha val="40000"/>
              </a:prstClr>
            </a:outerShdw>
          </a:effectLst>
        </p:spPr>
        <p:txBody>
          <a:bodyPr/>
          <a:lstStyle/>
          <a:p>
            <a:endParaRPr lang="en-US"/>
          </a:p>
        </p:txBody>
      </p:sp>
      <p:sp>
        <p:nvSpPr>
          <p:cNvPr id="7" name="TextBox 7"/>
          <p:cNvSpPr txBox="1"/>
          <p:nvPr/>
        </p:nvSpPr>
        <p:spPr>
          <a:xfrm>
            <a:off x="685800" y="2651748"/>
            <a:ext cx="7502752" cy="2568652"/>
          </a:xfrm>
          <a:prstGeom prst="rect">
            <a:avLst/>
          </a:prstGeom>
        </p:spPr>
        <p:txBody>
          <a:bodyPr lIns="0" tIns="0" rIns="0" bIns="0" rtlCol="0" anchor="t">
            <a:spAutoFit/>
          </a:bodyPr>
          <a:lstStyle/>
          <a:p>
            <a:pPr marL="0" lvl="0" indent="0" algn="l">
              <a:lnSpc>
                <a:spcPts val="3360"/>
              </a:lnSpc>
              <a:spcBef>
                <a:spcPct val="0"/>
              </a:spcBef>
            </a:pPr>
            <a:r>
              <a:rPr lang="en-US" sz="2000" dirty="0">
                <a:solidFill>
                  <a:srgbClr val="222222"/>
                </a:solidFill>
                <a:latin typeface="Gotham Book" panose="02000604040000020004" pitchFamily="50" charset="0"/>
                <a:ea typeface="Gotham Condensed"/>
                <a:cs typeface="Gotham Condensed"/>
                <a:sym typeface="Gotham Condensed"/>
              </a:rPr>
              <a:t>This concept is important for antenna-to-antenna communication. The polarization of an antenna is the polarization of the radiated fields produced by an antenna, evaluated in the far field. That is why antennas are often classified as “linearly polarized” or a “right hand circularly polarized antenna.”</a:t>
            </a:r>
          </a:p>
        </p:txBody>
      </p:sp>
      <p:sp>
        <p:nvSpPr>
          <p:cNvPr id="8" name="TextBox 8"/>
          <p:cNvSpPr txBox="1"/>
          <p:nvPr/>
        </p:nvSpPr>
        <p:spPr>
          <a:xfrm>
            <a:off x="685800" y="5448300"/>
            <a:ext cx="8877300" cy="4327723"/>
          </a:xfrm>
          <a:prstGeom prst="rect">
            <a:avLst/>
          </a:prstGeom>
        </p:spPr>
        <p:txBody>
          <a:bodyPr wrap="square" lIns="0" tIns="0" rIns="0" bIns="0" rtlCol="0" anchor="t">
            <a:spAutoFit/>
          </a:bodyPr>
          <a:lstStyle/>
          <a:p>
            <a:pPr marL="518162" lvl="1" indent="-259081" algn="l">
              <a:lnSpc>
                <a:spcPts val="3360"/>
              </a:lnSpc>
              <a:buFont typeface="Arial"/>
              <a:buChar char="•"/>
            </a:pPr>
            <a:r>
              <a:rPr lang="en-US" sz="2000" dirty="0">
                <a:solidFill>
                  <a:srgbClr val="222222"/>
                </a:solidFill>
                <a:latin typeface="Gotham Book" panose="02000604040000020004" pitchFamily="50" charset="0"/>
                <a:ea typeface="Gotham Condensed"/>
                <a:cs typeface="Gotham Condensed"/>
                <a:sym typeface="Gotham Condensed"/>
              </a:rPr>
              <a:t>Antennas transmit and receive in the same manner.</a:t>
            </a:r>
          </a:p>
          <a:p>
            <a:pPr marL="518162" lvl="1" indent="-259081" algn="l">
              <a:lnSpc>
                <a:spcPts val="3360"/>
              </a:lnSpc>
              <a:buFont typeface="Arial"/>
              <a:buChar char="•"/>
            </a:pPr>
            <a:r>
              <a:rPr lang="en-US" sz="2000" dirty="0">
                <a:solidFill>
                  <a:srgbClr val="222222"/>
                </a:solidFill>
                <a:latin typeface="Gotham Book" panose="02000604040000020004" pitchFamily="50" charset="0"/>
                <a:ea typeface="Gotham Condensed"/>
                <a:cs typeface="Gotham Condensed"/>
                <a:sym typeface="Gotham Condensed"/>
              </a:rPr>
              <a:t>It’s better to keep the orientations of the two antennas matched. A horizontally polarized antenna will not communicate with a vertically polarized antenna. Reception is bets when the receiving antenna is not in a position that prevents the polarization from being too far off the transmitting antenna.</a:t>
            </a:r>
          </a:p>
          <a:p>
            <a:pPr marL="518162" lvl="1" indent="-259081" algn="l">
              <a:lnSpc>
                <a:spcPts val="3360"/>
              </a:lnSpc>
              <a:buFont typeface="Arial"/>
              <a:buChar char="•"/>
            </a:pPr>
            <a:r>
              <a:rPr lang="en-US" sz="2000" dirty="0">
                <a:solidFill>
                  <a:srgbClr val="222222"/>
                </a:solidFill>
                <a:latin typeface="Gotham Book" panose="02000604040000020004" pitchFamily="50" charset="0"/>
                <a:ea typeface="Gotham Condensed"/>
                <a:cs typeface="Gotham Condensed"/>
                <a:sym typeface="Gotham Condensed"/>
              </a:rPr>
              <a:t>In general, for two linearly polarized antennas that are rotated from each other by angle ϕ, the power loss due to this polarization mismatch will be described by the Polarization Loss Factor (PLF), where PLF = cos2ϕ.</a:t>
            </a:r>
          </a:p>
        </p:txBody>
      </p:sp>
      <p:sp>
        <p:nvSpPr>
          <p:cNvPr id="9" name="TextBox 9"/>
          <p:cNvSpPr txBox="1"/>
          <p:nvPr/>
        </p:nvSpPr>
        <p:spPr>
          <a:xfrm>
            <a:off x="685800" y="484253"/>
            <a:ext cx="9623275" cy="2068030"/>
          </a:xfrm>
          <a:prstGeom prst="rect">
            <a:avLst/>
          </a:prstGeom>
        </p:spPr>
        <p:txBody>
          <a:bodyPr lIns="0" tIns="0" rIns="0" bIns="0" rtlCol="0" anchor="t">
            <a:spAutoFit/>
          </a:bodyPr>
          <a:lstStyle/>
          <a:p>
            <a:pPr marL="0" lvl="0" indent="0" algn="l">
              <a:lnSpc>
                <a:spcPts val="7944"/>
              </a:lnSpc>
              <a:spcBef>
                <a:spcPct val="0"/>
              </a:spcBef>
            </a:pPr>
            <a:r>
              <a:rPr lang="en-US" sz="8000" b="1" spc="-245" dirty="0">
                <a:solidFill>
                  <a:srgbClr val="222222"/>
                </a:solidFill>
                <a:latin typeface="Gotham Bold"/>
                <a:ea typeface="Gotham Bold"/>
                <a:cs typeface="Gotham Bold"/>
                <a:sym typeface="Gotham Bold"/>
              </a:rPr>
              <a:t>ANTENNA POLARIZATION</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DECED"/>
        </a:solidFill>
        <a:effectLst/>
      </p:bgPr>
    </p:bg>
    <p:spTree>
      <p:nvGrpSpPr>
        <p:cNvPr id="1" name=""/>
        <p:cNvGrpSpPr/>
        <p:nvPr/>
      </p:nvGrpSpPr>
      <p:grpSpPr>
        <a:xfrm>
          <a:off x="0" y="0"/>
          <a:ext cx="0" cy="0"/>
          <a:chOff x="0" y="0"/>
          <a:chExt cx="0" cy="0"/>
        </a:xfrm>
      </p:grpSpPr>
      <p:sp>
        <p:nvSpPr>
          <p:cNvPr id="2" name="TextBox 2"/>
          <p:cNvSpPr txBox="1"/>
          <p:nvPr/>
        </p:nvSpPr>
        <p:spPr>
          <a:xfrm>
            <a:off x="518735" y="258328"/>
            <a:ext cx="17769264" cy="2068030"/>
          </a:xfrm>
          <a:prstGeom prst="rect">
            <a:avLst/>
          </a:prstGeom>
        </p:spPr>
        <p:txBody>
          <a:bodyPr wrap="square" lIns="0" tIns="0" rIns="0" bIns="0" rtlCol="0" anchor="t">
            <a:spAutoFit/>
          </a:bodyPr>
          <a:lstStyle/>
          <a:p>
            <a:pPr marL="0" lvl="0" indent="0" algn="ctr">
              <a:lnSpc>
                <a:spcPts val="7944"/>
              </a:lnSpc>
              <a:spcBef>
                <a:spcPct val="0"/>
              </a:spcBef>
            </a:pPr>
            <a:r>
              <a:rPr lang="en-US" sz="8000" b="1" spc="-245" dirty="0">
                <a:solidFill>
                  <a:srgbClr val="222222"/>
                </a:solidFill>
                <a:latin typeface="Gotham Bold"/>
                <a:ea typeface="Gotham Bold"/>
                <a:cs typeface="Gotham Bold"/>
                <a:sym typeface="Gotham Bold"/>
              </a:rPr>
              <a:t>RADIO FREQUENCY PROPOGATION</a:t>
            </a:r>
          </a:p>
        </p:txBody>
      </p:sp>
      <p:sp>
        <p:nvSpPr>
          <p:cNvPr id="4" name="Freeform 4"/>
          <p:cNvSpPr/>
          <p:nvPr/>
        </p:nvSpPr>
        <p:spPr>
          <a:xfrm>
            <a:off x="12150831" y="5178929"/>
            <a:ext cx="6137169" cy="5108071"/>
          </a:xfrm>
          <a:custGeom>
            <a:avLst/>
            <a:gdLst/>
            <a:ahLst/>
            <a:cxnLst/>
            <a:rect l="l" t="t" r="r" b="b"/>
            <a:pathLst>
              <a:path w="1616374" h="1347844">
                <a:moveTo>
                  <a:pt x="0" y="0"/>
                </a:moveTo>
                <a:lnTo>
                  <a:pt x="1616374" y="0"/>
                </a:lnTo>
                <a:lnTo>
                  <a:pt x="1616374" y="1347844"/>
                </a:lnTo>
                <a:lnTo>
                  <a:pt x="0" y="1347844"/>
                </a:lnTo>
                <a:close/>
              </a:path>
            </a:pathLst>
          </a:custGeom>
          <a:solidFill>
            <a:srgbClr val="B0BC22"/>
          </a:solidFill>
        </p:spPr>
        <p:txBody>
          <a:bodyPr/>
          <a:lstStyle/>
          <a:p>
            <a:endParaRPr lang="en-US" dirty="0"/>
          </a:p>
        </p:txBody>
      </p:sp>
      <p:sp>
        <p:nvSpPr>
          <p:cNvPr id="6" name="TextBox 6"/>
          <p:cNvSpPr txBox="1"/>
          <p:nvPr/>
        </p:nvSpPr>
        <p:spPr>
          <a:xfrm>
            <a:off x="13179531" y="5476875"/>
            <a:ext cx="4576249" cy="504825"/>
          </a:xfrm>
          <a:prstGeom prst="rect">
            <a:avLst/>
          </a:prstGeom>
        </p:spPr>
        <p:txBody>
          <a:bodyPr lIns="0" tIns="0" rIns="0" bIns="0" rtlCol="0" anchor="t">
            <a:spAutoFit/>
          </a:bodyPr>
          <a:lstStyle/>
          <a:p>
            <a:pPr marL="0" lvl="0" indent="0" algn="l">
              <a:lnSpc>
                <a:spcPts val="4199"/>
              </a:lnSpc>
              <a:spcBef>
                <a:spcPct val="0"/>
              </a:spcBef>
            </a:pPr>
            <a:r>
              <a:rPr lang="en-US" sz="2800" dirty="0">
                <a:solidFill>
                  <a:srgbClr val="222222"/>
                </a:solidFill>
                <a:latin typeface="Gotham Medium" panose="02000604030000020004" pitchFamily="50" charset="0"/>
                <a:ea typeface="Gotham"/>
                <a:cs typeface="Gotham Book" pitchFamily="50" charset="0"/>
                <a:sym typeface="Gotham"/>
              </a:rPr>
              <a:t>FREQUENCY’S IMPACT</a:t>
            </a:r>
          </a:p>
        </p:txBody>
      </p:sp>
      <p:sp>
        <p:nvSpPr>
          <p:cNvPr id="7" name="TextBox 7"/>
          <p:cNvSpPr txBox="1"/>
          <p:nvPr/>
        </p:nvSpPr>
        <p:spPr>
          <a:xfrm>
            <a:off x="13187122" y="6029999"/>
            <a:ext cx="4754820" cy="615553"/>
          </a:xfrm>
          <a:prstGeom prst="rect">
            <a:avLst/>
          </a:prstGeom>
        </p:spPr>
        <p:txBody>
          <a:bodyPr wrap="square" lIns="0" tIns="0" rIns="0" bIns="0" rtlCol="0" anchor="t">
            <a:spAutoFit/>
          </a:bodyPr>
          <a:lstStyle/>
          <a:p>
            <a:pPr marL="0" lvl="0" indent="0" algn="l">
              <a:spcBef>
                <a:spcPct val="0"/>
              </a:spcBef>
            </a:pPr>
            <a:r>
              <a:rPr lang="en-US" sz="2000" dirty="0">
                <a:solidFill>
                  <a:srgbClr val="222222"/>
                </a:solidFill>
                <a:latin typeface="Gotham Book" panose="02000604040000020004" pitchFamily="50" charset="0"/>
                <a:ea typeface="Gotham Condensed"/>
                <a:cs typeface="Gotham Condensed"/>
                <a:sym typeface="Gotham Condensed"/>
              </a:rPr>
              <a:t>Radio waves at different frequencies propagate in different ways.</a:t>
            </a:r>
          </a:p>
        </p:txBody>
      </p:sp>
      <p:sp>
        <p:nvSpPr>
          <p:cNvPr id="9" name="Freeform 9"/>
          <p:cNvSpPr/>
          <p:nvPr/>
        </p:nvSpPr>
        <p:spPr>
          <a:xfrm>
            <a:off x="0" y="2233493"/>
            <a:ext cx="6762974" cy="8053507"/>
          </a:xfrm>
          <a:custGeom>
            <a:avLst/>
            <a:gdLst/>
            <a:ahLst/>
            <a:cxnLst/>
            <a:rect l="l" t="t" r="r" b="b"/>
            <a:pathLst>
              <a:path w="1781195" h="2217495">
                <a:moveTo>
                  <a:pt x="0" y="0"/>
                </a:moveTo>
                <a:lnTo>
                  <a:pt x="1781195" y="0"/>
                </a:lnTo>
                <a:lnTo>
                  <a:pt x="1781195" y="2217495"/>
                </a:lnTo>
                <a:lnTo>
                  <a:pt x="0" y="2217495"/>
                </a:lnTo>
                <a:close/>
              </a:path>
            </a:pathLst>
          </a:custGeom>
          <a:solidFill>
            <a:srgbClr val="B0BC22"/>
          </a:solidFill>
          <a:ln cap="sq">
            <a:noFill/>
            <a:prstDash val="solid"/>
            <a:miter/>
          </a:ln>
        </p:spPr>
        <p:txBody>
          <a:bodyPr/>
          <a:lstStyle/>
          <a:p>
            <a:endParaRPr lang="en-US"/>
          </a:p>
        </p:txBody>
      </p:sp>
      <p:sp>
        <p:nvSpPr>
          <p:cNvPr id="11" name="TextBox 11"/>
          <p:cNvSpPr txBox="1"/>
          <p:nvPr/>
        </p:nvSpPr>
        <p:spPr>
          <a:xfrm>
            <a:off x="518735" y="2690513"/>
            <a:ext cx="5292717" cy="504825"/>
          </a:xfrm>
          <a:prstGeom prst="rect">
            <a:avLst/>
          </a:prstGeom>
        </p:spPr>
        <p:txBody>
          <a:bodyPr lIns="0" tIns="0" rIns="0" bIns="0" rtlCol="0" anchor="t">
            <a:spAutoFit/>
          </a:bodyPr>
          <a:lstStyle/>
          <a:p>
            <a:pPr marL="0" lvl="0" indent="0" algn="l">
              <a:lnSpc>
                <a:spcPts val="4199"/>
              </a:lnSpc>
              <a:spcBef>
                <a:spcPct val="0"/>
              </a:spcBef>
            </a:pPr>
            <a:r>
              <a:rPr lang="en-US" sz="2800" dirty="0">
                <a:solidFill>
                  <a:srgbClr val="222222"/>
                </a:solidFill>
                <a:latin typeface="Gotham Medium" panose="02000604030000020004" pitchFamily="50" charset="0"/>
                <a:ea typeface="Gotham"/>
                <a:cs typeface="Gotham Book" pitchFamily="50" charset="0"/>
                <a:sym typeface="Gotham"/>
              </a:rPr>
              <a:t>RF WAVE TRANSMISSION</a:t>
            </a:r>
          </a:p>
        </p:txBody>
      </p:sp>
      <p:sp>
        <p:nvSpPr>
          <p:cNvPr id="12" name="TextBox 12"/>
          <p:cNvSpPr txBox="1"/>
          <p:nvPr/>
        </p:nvSpPr>
        <p:spPr>
          <a:xfrm>
            <a:off x="518735" y="3314700"/>
            <a:ext cx="5611202" cy="5755422"/>
          </a:xfrm>
          <a:prstGeom prst="rect">
            <a:avLst/>
          </a:prstGeom>
        </p:spPr>
        <p:txBody>
          <a:bodyPr lIns="0" tIns="0" rIns="0" bIns="0" rtlCol="0" anchor="t">
            <a:spAutoFit/>
          </a:bodyPr>
          <a:lstStyle/>
          <a:p>
            <a:pPr marL="518162" lvl="1" indent="-259081" algn="l">
              <a:buFont typeface="Arial"/>
              <a:buChar char="•"/>
            </a:pPr>
            <a:r>
              <a:rPr lang="en-US" sz="2000" dirty="0">
                <a:solidFill>
                  <a:srgbClr val="222222"/>
                </a:solidFill>
                <a:latin typeface="Gotham Book" panose="02000604040000020004" pitchFamily="50" charset="0"/>
                <a:ea typeface="Gotham Condensed"/>
                <a:cs typeface="Gotham Condensed"/>
                <a:sym typeface="Gotham Condensed"/>
              </a:rPr>
              <a:t>Lower frequencies (between 30 and 3,000 kHz) have the property of following the curvature of the Earth via surface wave propagation in most occurrences. </a:t>
            </a:r>
            <a:br>
              <a:rPr lang="en-US" sz="2000" dirty="0">
                <a:solidFill>
                  <a:srgbClr val="222222"/>
                </a:solidFill>
                <a:latin typeface="Gotham Book" panose="02000604040000020004" pitchFamily="50" charset="0"/>
                <a:ea typeface="Gotham Condensed"/>
                <a:cs typeface="Gotham Condensed"/>
                <a:sym typeface="Gotham Condensed"/>
              </a:rPr>
            </a:br>
            <a:endParaRPr lang="en-US" sz="700" dirty="0">
              <a:solidFill>
                <a:srgbClr val="222222"/>
              </a:solidFill>
              <a:latin typeface="Gotham Book" panose="02000604040000020004" pitchFamily="50" charset="0"/>
              <a:ea typeface="Gotham Condensed"/>
              <a:cs typeface="Gotham Condensed"/>
              <a:sym typeface="Gotham Condensed"/>
            </a:endParaRPr>
          </a:p>
          <a:p>
            <a:pPr marL="518162" lvl="1" indent="-259081" algn="l">
              <a:buFont typeface="Arial"/>
              <a:buChar char="•"/>
            </a:pPr>
            <a:r>
              <a:rPr lang="en-US" sz="2000" dirty="0">
                <a:solidFill>
                  <a:srgbClr val="222222"/>
                </a:solidFill>
                <a:latin typeface="Gotham Book" panose="02000604040000020004" pitchFamily="50" charset="0"/>
                <a:ea typeface="Gotham Condensed"/>
                <a:cs typeface="Gotham Condensed"/>
                <a:sym typeface="Gotham Condensed"/>
              </a:rPr>
              <a:t>Line-of-sight (LOS), space wave, is the direct propagation of radio waves between antennas that are visible to each other.</a:t>
            </a:r>
          </a:p>
          <a:p>
            <a:pPr marL="518162" lvl="1" indent="-259081" algn="l">
              <a:buFont typeface="Arial"/>
              <a:buChar char="•"/>
            </a:pPr>
            <a:endParaRPr lang="en-US" sz="700" dirty="0">
              <a:solidFill>
                <a:srgbClr val="222222"/>
              </a:solidFill>
              <a:latin typeface="Gotham Book" panose="02000604040000020004" pitchFamily="50" charset="0"/>
              <a:ea typeface="Gotham Condensed"/>
              <a:cs typeface="Gotham Condensed"/>
              <a:sym typeface="Gotham Condensed"/>
            </a:endParaRPr>
          </a:p>
          <a:p>
            <a:pPr marL="518162" lvl="1" indent="-259081" algn="l">
              <a:buFont typeface="Arial"/>
              <a:buChar char="•"/>
            </a:pPr>
            <a:r>
              <a:rPr lang="en-US" sz="2000" dirty="0">
                <a:solidFill>
                  <a:srgbClr val="222222"/>
                </a:solidFill>
                <a:latin typeface="Gotham Book" panose="02000604040000020004" pitchFamily="50" charset="0"/>
                <a:ea typeface="Gotham Condensed"/>
                <a:cs typeface="Gotham Condensed"/>
                <a:sym typeface="Gotham Condensed"/>
              </a:rPr>
              <a:t>This is the most common of the radio propagation modes at VHF and higher frequencies.</a:t>
            </a:r>
          </a:p>
          <a:p>
            <a:pPr marL="518162" lvl="1" indent="-259081" algn="l">
              <a:buFont typeface="Arial"/>
              <a:buChar char="•"/>
            </a:pPr>
            <a:endParaRPr lang="en-US" sz="700" dirty="0">
              <a:solidFill>
                <a:srgbClr val="222222"/>
              </a:solidFill>
              <a:latin typeface="Gotham Book" panose="02000604040000020004" pitchFamily="50" charset="0"/>
              <a:ea typeface="Gotham Condensed"/>
              <a:cs typeface="Gotham Condensed"/>
              <a:sym typeface="Gotham Condensed"/>
            </a:endParaRPr>
          </a:p>
          <a:p>
            <a:pPr marL="518162" lvl="1" indent="-259081" algn="l">
              <a:buFont typeface="Arial"/>
              <a:buChar char="•"/>
            </a:pPr>
            <a:r>
              <a:rPr lang="en-US" sz="2000" dirty="0">
                <a:solidFill>
                  <a:srgbClr val="222222"/>
                </a:solidFill>
                <a:latin typeface="Gotham Book" panose="02000604040000020004" pitchFamily="50" charset="0"/>
                <a:ea typeface="Gotham Condensed"/>
                <a:cs typeface="Gotham Condensed"/>
                <a:sym typeface="Gotham Condensed"/>
              </a:rPr>
              <a:t>Skywave propagation is any of the modes that rely on refraction of radio waves in the ionosphere, which is made up of one or more ionized layers in the upper atmosphere.</a:t>
            </a:r>
          </a:p>
        </p:txBody>
      </p:sp>
      <p:sp>
        <p:nvSpPr>
          <p:cNvPr id="14" name="Freeform 14"/>
          <p:cNvSpPr/>
          <p:nvPr/>
        </p:nvSpPr>
        <p:spPr>
          <a:xfrm>
            <a:off x="6762974" y="3586447"/>
            <a:ext cx="5791111" cy="6700553"/>
          </a:xfrm>
          <a:custGeom>
            <a:avLst/>
            <a:gdLst/>
            <a:ahLst/>
            <a:cxnLst/>
            <a:rect l="l" t="t" r="r" b="b"/>
            <a:pathLst>
              <a:path w="1525231" h="1769772">
                <a:moveTo>
                  <a:pt x="0" y="0"/>
                </a:moveTo>
                <a:lnTo>
                  <a:pt x="1525231" y="0"/>
                </a:lnTo>
                <a:lnTo>
                  <a:pt x="1525231" y="1769772"/>
                </a:lnTo>
                <a:lnTo>
                  <a:pt x="0" y="1769772"/>
                </a:lnTo>
                <a:close/>
              </a:path>
            </a:pathLst>
          </a:custGeom>
          <a:solidFill>
            <a:srgbClr val="B0BC22"/>
          </a:solidFill>
          <a:ln cap="sq">
            <a:noFill/>
            <a:prstDash val="solid"/>
            <a:miter/>
          </a:ln>
        </p:spPr>
        <p:txBody>
          <a:bodyPr/>
          <a:lstStyle/>
          <a:p>
            <a:endParaRPr lang="en-US"/>
          </a:p>
        </p:txBody>
      </p:sp>
      <p:sp>
        <p:nvSpPr>
          <p:cNvPr id="16" name="TextBox 16"/>
          <p:cNvSpPr txBox="1"/>
          <p:nvPr/>
        </p:nvSpPr>
        <p:spPr>
          <a:xfrm>
            <a:off x="7295097" y="4085749"/>
            <a:ext cx="4899593" cy="504825"/>
          </a:xfrm>
          <a:prstGeom prst="rect">
            <a:avLst/>
          </a:prstGeom>
        </p:spPr>
        <p:txBody>
          <a:bodyPr lIns="0" tIns="0" rIns="0" bIns="0" rtlCol="0" anchor="t">
            <a:spAutoFit/>
          </a:bodyPr>
          <a:lstStyle/>
          <a:p>
            <a:pPr marL="0" lvl="0" indent="0" algn="l">
              <a:lnSpc>
                <a:spcPts val="4199"/>
              </a:lnSpc>
              <a:spcBef>
                <a:spcPct val="0"/>
              </a:spcBef>
            </a:pPr>
            <a:r>
              <a:rPr lang="en-US" sz="2800" dirty="0">
                <a:solidFill>
                  <a:srgbClr val="222222"/>
                </a:solidFill>
                <a:latin typeface="Gotham Medium" panose="02000604030000020004" pitchFamily="50" charset="0"/>
                <a:ea typeface="Gotham"/>
                <a:cs typeface="Gotham Book" pitchFamily="50" charset="0"/>
                <a:sym typeface="Gotham"/>
              </a:rPr>
              <a:t>WHAT DISRUPTS LOS?</a:t>
            </a:r>
          </a:p>
        </p:txBody>
      </p:sp>
      <p:sp>
        <p:nvSpPr>
          <p:cNvPr id="17" name="TextBox 17"/>
          <p:cNvSpPr txBox="1"/>
          <p:nvPr/>
        </p:nvSpPr>
        <p:spPr>
          <a:xfrm>
            <a:off x="7295097" y="4726781"/>
            <a:ext cx="4855733" cy="3693319"/>
          </a:xfrm>
          <a:prstGeom prst="rect">
            <a:avLst/>
          </a:prstGeom>
        </p:spPr>
        <p:txBody>
          <a:bodyPr wrap="square" lIns="0" tIns="0" rIns="0" bIns="0" rtlCol="0" anchor="t">
            <a:spAutoFit/>
          </a:bodyPr>
          <a:lstStyle/>
          <a:p>
            <a:pPr algn="l"/>
            <a:r>
              <a:rPr lang="en-US" sz="2000" dirty="0">
                <a:solidFill>
                  <a:srgbClr val="222222"/>
                </a:solidFill>
                <a:latin typeface="Gotham Book" panose="02000604040000020004" pitchFamily="50" charset="0"/>
                <a:ea typeface="Gotham Condensed"/>
                <a:cs typeface="Gotham Condensed"/>
                <a:sym typeface="Gotham Condensed"/>
              </a:rPr>
              <a:t>The following obstructions might obscure a visual link:</a:t>
            </a:r>
          </a:p>
          <a:p>
            <a:pPr marL="518162" lvl="1" indent="-259081" algn="l">
              <a:buFont typeface="Arial"/>
              <a:buChar char="•"/>
            </a:pPr>
            <a:r>
              <a:rPr lang="en-US" sz="2000" dirty="0">
                <a:solidFill>
                  <a:srgbClr val="222222"/>
                </a:solidFill>
                <a:latin typeface="Gotham Book" panose="02000604040000020004" pitchFamily="50" charset="0"/>
                <a:ea typeface="Gotham Condensed"/>
                <a:cs typeface="Gotham Condensed"/>
                <a:sym typeface="Gotham Condensed"/>
              </a:rPr>
              <a:t>Topographic features, such as mountains</a:t>
            </a:r>
          </a:p>
          <a:p>
            <a:pPr marL="518162" lvl="1" indent="-259081" algn="l">
              <a:buFont typeface="Arial"/>
              <a:buChar char="•"/>
            </a:pPr>
            <a:r>
              <a:rPr lang="en-US" sz="2000" dirty="0">
                <a:solidFill>
                  <a:srgbClr val="222222"/>
                </a:solidFill>
                <a:latin typeface="Gotham Book" panose="02000604040000020004" pitchFamily="50" charset="0"/>
                <a:ea typeface="Gotham Condensed"/>
                <a:cs typeface="Gotham Condensed"/>
                <a:sym typeface="Gotham Condensed"/>
              </a:rPr>
              <a:t>The curvature of the Earth</a:t>
            </a:r>
          </a:p>
          <a:p>
            <a:pPr marL="518162" lvl="1" indent="-259081" algn="l">
              <a:buFont typeface="Arial"/>
              <a:buChar char="•"/>
            </a:pPr>
            <a:r>
              <a:rPr lang="en-US" sz="2000" dirty="0">
                <a:solidFill>
                  <a:srgbClr val="222222"/>
                </a:solidFill>
                <a:latin typeface="Gotham Book" panose="02000604040000020004" pitchFamily="50" charset="0"/>
                <a:ea typeface="Gotham Condensed"/>
                <a:cs typeface="Gotham Condensed"/>
                <a:sym typeface="Gotham Condensed"/>
              </a:rPr>
              <a:t>Buildings or other man-made objects</a:t>
            </a:r>
          </a:p>
          <a:p>
            <a:pPr marL="518162" lvl="1" indent="-259081" algn="l">
              <a:buFont typeface="Arial"/>
              <a:buChar char="•"/>
            </a:pPr>
            <a:r>
              <a:rPr lang="en-US" sz="2000" dirty="0">
                <a:solidFill>
                  <a:srgbClr val="222222"/>
                </a:solidFill>
                <a:latin typeface="Gotham Book" panose="02000604040000020004" pitchFamily="50" charset="0"/>
                <a:ea typeface="Gotham Condensed"/>
                <a:cs typeface="Gotham Condensed"/>
                <a:sym typeface="Gotham Condensed"/>
              </a:rPr>
              <a:t>Trees</a:t>
            </a:r>
          </a:p>
          <a:p>
            <a:pPr marL="259081" lvl="1" algn="l"/>
            <a:endParaRPr lang="en-US" sz="2000" dirty="0">
              <a:solidFill>
                <a:srgbClr val="222222"/>
              </a:solidFill>
              <a:latin typeface="Gotham Book" panose="02000604040000020004" pitchFamily="50" charset="0"/>
              <a:ea typeface="Gotham Condensed"/>
              <a:cs typeface="Gotham Condensed"/>
              <a:sym typeface="Gotham Condensed"/>
            </a:endParaRPr>
          </a:p>
          <a:p>
            <a:pPr algn="l"/>
            <a:r>
              <a:rPr lang="en-US" sz="2000" dirty="0">
                <a:solidFill>
                  <a:srgbClr val="222222"/>
                </a:solidFill>
                <a:latin typeface="Gotham Book" panose="02000604040000020004" pitchFamily="50" charset="0"/>
                <a:ea typeface="Gotham Condensed"/>
                <a:cs typeface="Gotham Condensed"/>
                <a:sym typeface="Gotham Condensed"/>
              </a:rPr>
              <a:t>Line-of-sight disappears at 6 miles (9.7 km) due to the Earth’s curve.</a:t>
            </a:r>
          </a:p>
          <a:p>
            <a:pPr marL="0" lvl="0" indent="0" algn="l">
              <a:spcBef>
                <a:spcPct val="0"/>
              </a:spcBef>
            </a:pPr>
            <a:endParaRPr lang="en-US" sz="2000" dirty="0">
              <a:solidFill>
                <a:srgbClr val="222222"/>
              </a:solidFill>
              <a:latin typeface="Gotham Book" panose="02000604040000020004" pitchFamily="50" charset="0"/>
              <a:ea typeface="Gotham Condensed"/>
              <a:cs typeface="Gotham Condensed"/>
              <a:sym typeface="Gotham Condensed"/>
            </a:endParaRPr>
          </a:p>
        </p:txBody>
      </p:sp>
      <p:sp>
        <p:nvSpPr>
          <p:cNvPr id="19" name="Freeform 19"/>
          <p:cNvSpPr/>
          <p:nvPr/>
        </p:nvSpPr>
        <p:spPr>
          <a:xfrm>
            <a:off x="13153512" y="7085451"/>
            <a:ext cx="2198653" cy="2198653"/>
          </a:xfrm>
          <a:custGeom>
            <a:avLst/>
            <a:gdLst/>
            <a:ahLst/>
            <a:cxnLst/>
            <a:rect l="l" t="t" r="r" b="b"/>
            <a:pathLst>
              <a:path w="812800" h="812800">
                <a:moveTo>
                  <a:pt x="0" y="0"/>
                </a:moveTo>
                <a:lnTo>
                  <a:pt x="812800" y="0"/>
                </a:lnTo>
                <a:lnTo>
                  <a:pt x="812800" y="812800"/>
                </a:lnTo>
                <a:lnTo>
                  <a:pt x="0" y="812800"/>
                </a:lnTo>
                <a:close/>
              </a:path>
            </a:pathLst>
          </a:custGeom>
          <a:blipFill>
            <a:blip r:embed="rId2"/>
            <a:stretch>
              <a:fillRect l="-16730" r="-16730"/>
            </a:stretch>
          </a:blipFill>
          <a:ln w="25400">
            <a:solidFill>
              <a:schemeClr val="tx1"/>
            </a:solidFill>
          </a:ln>
          <a:effectLst>
            <a:outerShdw blurRad="50800" dist="38100" dir="2700000" algn="tl" rotWithShape="0">
              <a:prstClr val="black">
                <a:alpha val="40000"/>
              </a:prstClr>
            </a:outerShdw>
          </a:effectLst>
        </p:spPr>
        <p:txBody>
          <a:bodyPr/>
          <a:lstStyle/>
          <a:p>
            <a:endParaRPr lang="en-US"/>
          </a:p>
        </p:txBody>
      </p:sp>
      <p:sp>
        <p:nvSpPr>
          <p:cNvPr id="21" name="Freeform 21"/>
          <p:cNvSpPr/>
          <p:nvPr/>
        </p:nvSpPr>
        <p:spPr>
          <a:xfrm>
            <a:off x="15550200" y="7085451"/>
            <a:ext cx="2198653" cy="2198653"/>
          </a:xfrm>
          <a:custGeom>
            <a:avLst/>
            <a:gdLst/>
            <a:ahLst/>
            <a:cxnLst/>
            <a:rect l="l" t="t" r="r" b="b"/>
            <a:pathLst>
              <a:path w="812800" h="812800">
                <a:moveTo>
                  <a:pt x="0" y="0"/>
                </a:moveTo>
                <a:lnTo>
                  <a:pt x="812800" y="0"/>
                </a:lnTo>
                <a:lnTo>
                  <a:pt x="812800" y="812800"/>
                </a:lnTo>
                <a:lnTo>
                  <a:pt x="0" y="812800"/>
                </a:lnTo>
                <a:close/>
              </a:path>
            </a:pathLst>
          </a:custGeom>
          <a:blipFill>
            <a:blip r:embed="rId3"/>
            <a:stretch>
              <a:fillRect l="-17187" r="-17187"/>
            </a:stretch>
          </a:blipFill>
          <a:ln w="25400">
            <a:solidFill>
              <a:schemeClr val="tx1"/>
            </a:solidFill>
          </a:ln>
          <a:effectLst>
            <a:outerShdw blurRad="50800" dist="38100" dir="2700000" algn="tl" rotWithShape="0">
              <a:prstClr val="black">
                <a:alpha val="40000"/>
              </a:prstClr>
            </a:outerShdw>
          </a:effectLst>
        </p:spPr>
        <p:txBody>
          <a:bodyPr/>
          <a:lstStyle/>
          <a:p>
            <a:endParaRPr lang="en-US"/>
          </a:p>
        </p:txBody>
      </p:sp>
      <p:sp>
        <p:nvSpPr>
          <p:cNvPr id="22" name="TextBox 22"/>
          <p:cNvSpPr txBox="1"/>
          <p:nvPr/>
        </p:nvSpPr>
        <p:spPr>
          <a:xfrm>
            <a:off x="13917454" y="9416527"/>
            <a:ext cx="670768" cy="306705"/>
          </a:xfrm>
          <a:prstGeom prst="rect">
            <a:avLst/>
          </a:prstGeom>
        </p:spPr>
        <p:txBody>
          <a:bodyPr lIns="0" tIns="0" rIns="0" bIns="0" rtlCol="0" anchor="t">
            <a:spAutoFit/>
          </a:bodyPr>
          <a:lstStyle/>
          <a:p>
            <a:pPr algn="ctr">
              <a:lnSpc>
                <a:spcPts val="2520"/>
              </a:lnSpc>
              <a:spcBef>
                <a:spcPct val="0"/>
              </a:spcBef>
            </a:pPr>
            <a:r>
              <a:rPr lang="en-US" sz="1800" dirty="0">
                <a:solidFill>
                  <a:srgbClr val="222222"/>
                </a:solidFill>
                <a:latin typeface="Gotham Condensed"/>
                <a:ea typeface="Gotham Condensed"/>
                <a:cs typeface="Gotham Condensed"/>
                <a:sym typeface="Gotham Condensed"/>
              </a:rPr>
              <a:t>2,500 MHz</a:t>
            </a:r>
          </a:p>
        </p:txBody>
      </p:sp>
      <p:sp>
        <p:nvSpPr>
          <p:cNvPr id="23" name="TextBox 23"/>
          <p:cNvSpPr txBox="1"/>
          <p:nvPr/>
        </p:nvSpPr>
        <p:spPr>
          <a:xfrm>
            <a:off x="16374119" y="9416527"/>
            <a:ext cx="550813" cy="306705"/>
          </a:xfrm>
          <a:prstGeom prst="rect">
            <a:avLst/>
          </a:prstGeom>
        </p:spPr>
        <p:txBody>
          <a:bodyPr lIns="0" tIns="0" rIns="0" bIns="0" rtlCol="0" anchor="t">
            <a:spAutoFit/>
          </a:bodyPr>
          <a:lstStyle/>
          <a:p>
            <a:pPr algn="ctr">
              <a:lnSpc>
                <a:spcPts val="2520"/>
              </a:lnSpc>
              <a:spcBef>
                <a:spcPct val="0"/>
              </a:spcBef>
            </a:pPr>
            <a:r>
              <a:rPr lang="en-US" sz="1800" dirty="0">
                <a:solidFill>
                  <a:srgbClr val="222222"/>
                </a:solidFill>
                <a:latin typeface="Gotham Condensed"/>
                <a:ea typeface="Gotham Condensed"/>
                <a:cs typeface="Gotham Condensed"/>
                <a:sym typeface="Gotham Condensed"/>
              </a:rPr>
              <a:t>700 MHz</a:t>
            </a:r>
          </a:p>
        </p:txBody>
      </p:sp>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78F714C919DD4A8BB494EADCE00350" ma:contentTypeVersion="19" ma:contentTypeDescription="Create a new document." ma:contentTypeScope="" ma:versionID="df9073a3b993bab75b9aca6fc69d6c05">
  <xsd:schema xmlns:xsd="http://www.w3.org/2001/XMLSchema" xmlns:xs="http://www.w3.org/2001/XMLSchema" xmlns:p="http://schemas.microsoft.com/office/2006/metadata/properties" xmlns:ns2="3b45010b-8d5d-4953-a706-305081370956" xmlns:ns3="0b9e5260-8ec7-4b6d-a643-eaf604d7c8d8" targetNamespace="http://schemas.microsoft.com/office/2006/metadata/properties" ma:root="true" ma:fieldsID="d5421489054f46c06a90363d5f63ea04" ns2:_="" ns3:_="">
    <xsd:import namespace="3b45010b-8d5d-4953-a706-305081370956"/>
    <xsd:import namespace="0b9e5260-8ec7-4b6d-a643-eaf604d7c8d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45010b-8d5d-4953-a706-3050813709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8728044-b2c4-4302-a6b2-5243109665c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9e5260-8ec7-4b6d-a643-eaf604d7c8d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ce9e80d-ed73-4ad8-8d66-f30ac2c63f7b}" ma:internalName="TaxCatchAll" ma:showField="CatchAllData" ma:web="0b9e5260-8ec7-4b6d-a643-eaf604d7c8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b45010b-8d5d-4953-a706-305081370956">
      <Terms xmlns="http://schemas.microsoft.com/office/infopath/2007/PartnerControls"/>
    </lcf76f155ced4ddcb4097134ff3c332f>
    <TaxCatchAll xmlns="0b9e5260-8ec7-4b6d-a643-eaf604d7c8d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5CDDA6-BA01-462E-A4C1-D78DA20DD2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45010b-8d5d-4953-a706-305081370956"/>
    <ds:schemaRef ds:uri="0b9e5260-8ec7-4b6d-a643-eaf604d7c8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FBD1A91-F922-4DFB-9A6B-A8839281D7DC}">
  <ds:schemaRefs>
    <ds:schemaRef ds:uri="http://schemas.microsoft.com/office/2006/metadata/properties"/>
    <ds:schemaRef ds:uri="http://schemas.microsoft.com/office/infopath/2007/PartnerControls"/>
    <ds:schemaRef ds:uri="3b45010b-8d5d-4953-a706-305081370956"/>
    <ds:schemaRef ds:uri="0b9e5260-8ec7-4b6d-a643-eaf604d7c8d8"/>
  </ds:schemaRefs>
</ds:datastoreItem>
</file>

<file path=customXml/itemProps3.xml><?xml version="1.0" encoding="utf-8"?>
<ds:datastoreItem xmlns:ds="http://schemas.openxmlformats.org/officeDocument/2006/customXml" ds:itemID="{FCAE10F2-D1AF-4AE9-828A-0837EE44DB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62</TotalTime>
  <Words>1100</Words>
  <Application>Microsoft Office PowerPoint</Application>
  <PresentationFormat>Custom</PresentationFormat>
  <Paragraphs>81</Paragraphs>
  <Slides>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Gotham Book</vt:lpstr>
      <vt:lpstr>Gotham Condensed</vt:lpstr>
      <vt:lpstr>Calibri</vt:lpstr>
      <vt:lpstr>Gotham Bold</vt:lpstr>
      <vt:lpstr>Arial</vt:lpstr>
      <vt:lpstr>Aptos</vt:lpstr>
      <vt:lpstr>Gotham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Plan Presentation in Blue and White Simple Professional Style</dc:title>
  <dc:creator>Sarah Sain</dc:creator>
  <cp:lastModifiedBy>Sarah Sain</cp:lastModifiedBy>
  <cp:revision>4</cp:revision>
  <dcterms:created xsi:type="dcterms:W3CDTF">2006-08-16T00:00:00Z</dcterms:created>
  <dcterms:modified xsi:type="dcterms:W3CDTF">2026-04-13T14:56:10Z</dcterms:modified>
  <dc:identifier>DAHGXqP-878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0x010100C978F714C919DD4A8BB494EADCE00350</vt:lpwstr>
  </property>
  <property fmtid="{D5CDD505-2E9C-101B-9397-08002B2CF9AE}" pid="3" name="MediaServiceImageTags">
    <vt:lpwstr/>
  </property>
</Properties>
</file>